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3"/>
  </p:notesMasterIdLst>
  <p:sldIdLst>
    <p:sldId id="831" r:id="rId2"/>
    <p:sldId id="442" r:id="rId3"/>
    <p:sldId id="842" r:id="rId4"/>
    <p:sldId id="837" r:id="rId5"/>
    <p:sldId id="838" r:id="rId6"/>
    <p:sldId id="464" r:id="rId7"/>
    <p:sldId id="343" r:id="rId8"/>
    <p:sldId id="347" r:id="rId9"/>
    <p:sldId id="349" r:id="rId10"/>
    <p:sldId id="350" r:id="rId11"/>
    <p:sldId id="839" r:id="rId12"/>
    <p:sldId id="840" r:id="rId13"/>
    <p:sldId id="321" r:id="rId14"/>
    <p:sldId id="330" r:id="rId15"/>
    <p:sldId id="331" r:id="rId16"/>
    <p:sldId id="843" r:id="rId17"/>
    <p:sldId id="833" r:id="rId18"/>
    <p:sldId id="443" r:id="rId19"/>
    <p:sldId id="844" r:id="rId20"/>
    <p:sldId id="391" r:id="rId21"/>
    <p:sldId id="394" r:id="rId22"/>
    <p:sldId id="395" r:id="rId23"/>
    <p:sldId id="403" r:id="rId24"/>
    <p:sldId id="404" r:id="rId25"/>
    <p:sldId id="405" r:id="rId26"/>
    <p:sldId id="398" r:id="rId27"/>
    <p:sldId id="446" r:id="rId28"/>
    <p:sldId id="684" r:id="rId29"/>
    <p:sldId id="683" r:id="rId30"/>
    <p:sldId id="410" r:id="rId31"/>
    <p:sldId id="826" r:id="rId32"/>
    <p:sldId id="825" r:id="rId33"/>
    <p:sldId id="411" r:id="rId34"/>
    <p:sldId id="412" r:id="rId35"/>
    <p:sldId id="693" r:id="rId36"/>
    <p:sldId id="701" r:id="rId37"/>
    <p:sldId id="824" r:id="rId38"/>
    <p:sldId id="846" r:id="rId39"/>
    <p:sldId id="827" r:id="rId40"/>
    <p:sldId id="845" r:id="rId41"/>
    <p:sldId id="730" r:id="rId42"/>
  </p:sldIdLst>
  <p:sldSz cx="9144000" cy="6858000" type="screen4x3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342900" marR="0" indent="-342900" algn="l" defTabSz="914400" rtl="0" fontAlgn="auto" latinLnBrk="0" hangingPunct="0">
      <a:lnSpc>
        <a:spcPct val="100000"/>
      </a:lnSpc>
      <a:spcBef>
        <a:spcPts val="500"/>
      </a:spcBef>
      <a:spcAft>
        <a:spcPts val="0"/>
      </a:spcAft>
      <a:buClr>
        <a:srgbClr val="1BB14E"/>
      </a:buClr>
      <a:buSzPct val="75000"/>
      <a:buFontTx/>
      <a:buChar char="■"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1pPr>
    <a:lvl2pPr marL="800100" marR="0" indent="-342900" algn="l" defTabSz="914400" rtl="0" fontAlgn="auto" latinLnBrk="0" hangingPunct="0">
      <a:lnSpc>
        <a:spcPct val="100000"/>
      </a:lnSpc>
      <a:spcBef>
        <a:spcPts val="500"/>
      </a:spcBef>
      <a:spcAft>
        <a:spcPts val="0"/>
      </a:spcAft>
      <a:buClr>
        <a:srgbClr val="1BB14E"/>
      </a:buClr>
      <a:buSzPct val="80000"/>
      <a:buFontTx/>
      <a:buChar char="◻"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2pPr>
    <a:lvl3pPr marL="1219200" marR="0" indent="-304800" algn="l" defTabSz="914400" rtl="0" fontAlgn="auto" latinLnBrk="0" hangingPunct="0">
      <a:lnSpc>
        <a:spcPct val="100000"/>
      </a:lnSpc>
      <a:spcBef>
        <a:spcPts val="500"/>
      </a:spcBef>
      <a:spcAft>
        <a:spcPts val="0"/>
      </a:spcAft>
      <a:buClr>
        <a:srgbClr val="1BB14E"/>
      </a:buClr>
      <a:buSzPct val="65000"/>
      <a:buFontTx/>
      <a:buChar char="■"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3pPr>
    <a:lvl4pPr marL="1714500" marR="0" indent="-342900" algn="l" defTabSz="914400" rtl="0" fontAlgn="auto" latinLnBrk="0" hangingPunct="0">
      <a:lnSpc>
        <a:spcPct val="100000"/>
      </a:lnSpc>
      <a:spcBef>
        <a:spcPts val="500"/>
      </a:spcBef>
      <a:spcAft>
        <a:spcPts val="0"/>
      </a:spcAft>
      <a:buClr>
        <a:srgbClr val="1BB14E"/>
      </a:buClr>
      <a:buSzPct val="70000"/>
      <a:buFontTx/>
      <a:buChar char="◻"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4pPr>
    <a:lvl5pPr marL="2171700" marR="0" indent="-342900" algn="l" defTabSz="914400" rtl="0" fontAlgn="auto" latinLnBrk="0" hangingPunct="0">
      <a:lnSpc>
        <a:spcPct val="100000"/>
      </a:lnSpc>
      <a:spcBef>
        <a:spcPts val="500"/>
      </a:spcBef>
      <a:spcAft>
        <a:spcPts val="0"/>
      </a:spcAft>
      <a:buClr>
        <a:srgbClr val="1BB14E"/>
      </a:buClr>
      <a:buSzPct val="100000"/>
      <a:buFontTx/>
      <a:buChar char="▪"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5pPr>
    <a:lvl6pPr marL="2628900" marR="0" indent="-342900" algn="l" defTabSz="914400" rtl="0" fontAlgn="auto" latinLnBrk="0" hangingPunct="0">
      <a:lnSpc>
        <a:spcPct val="100000"/>
      </a:lnSpc>
      <a:spcBef>
        <a:spcPts val="500"/>
      </a:spcBef>
      <a:spcAft>
        <a:spcPts val="0"/>
      </a:spcAft>
      <a:buClr>
        <a:srgbClr val="1BB14E"/>
      </a:buClr>
      <a:buSzPct val="100000"/>
      <a:buFontTx/>
      <a:buChar char="▪"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6pPr>
    <a:lvl7pPr marL="3086100" marR="0" indent="-342900" algn="l" defTabSz="914400" rtl="0" fontAlgn="auto" latinLnBrk="0" hangingPunct="0">
      <a:lnSpc>
        <a:spcPct val="100000"/>
      </a:lnSpc>
      <a:spcBef>
        <a:spcPts val="500"/>
      </a:spcBef>
      <a:spcAft>
        <a:spcPts val="0"/>
      </a:spcAft>
      <a:buClr>
        <a:srgbClr val="1BB14E"/>
      </a:buClr>
      <a:buSzPct val="100000"/>
      <a:buFontTx/>
      <a:buChar char="▪"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7pPr>
    <a:lvl8pPr marL="3543300" marR="0" indent="-342900" algn="l" defTabSz="914400" rtl="0" fontAlgn="auto" latinLnBrk="0" hangingPunct="0">
      <a:lnSpc>
        <a:spcPct val="100000"/>
      </a:lnSpc>
      <a:spcBef>
        <a:spcPts val="500"/>
      </a:spcBef>
      <a:spcAft>
        <a:spcPts val="0"/>
      </a:spcAft>
      <a:buClr>
        <a:srgbClr val="1BB14E"/>
      </a:buClr>
      <a:buSzPct val="100000"/>
      <a:buFontTx/>
      <a:buChar char="▪"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8pPr>
    <a:lvl9pPr marL="4000500" marR="0" indent="-342900" algn="l" defTabSz="914400" rtl="0" fontAlgn="auto" latinLnBrk="0" hangingPunct="0">
      <a:lnSpc>
        <a:spcPct val="100000"/>
      </a:lnSpc>
      <a:spcBef>
        <a:spcPts val="500"/>
      </a:spcBef>
      <a:spcAft>
        <a:spcPts val="0"/>
      </a:spcAft>
      <a:buClr>
        <a:srgbClr val="1BB14E"/>
      </a:buClr>
      <a:buSzPct val="100000"/>
      <a:buFontTx/>
      <a:buChar char="▪"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n" i="on">
        <a:font>
          <a:latin typeface="Tempus Sans ITC"/>
          <a:ea typeface="Tempus Sans ITC"/>
          <a:cs typeface="Tempus Sans ITC"/>
        </a:font>
        <a:srgbClr val="000000"/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V>
        </a:tcBdr>
        <a:fill>
          <a:solidFill>
            <a:srgbClr val="FFECDD"/>
          </a:solidFill>
        </a:fill>
      </a:tcStyle>
    </a:wholeTbl>
    <a:band2H>
      <a:tcTxStyle/>
      <a:tcStyle>
        <a:tcBdr/>
        <a:fill>
          <a:solidFill>
            <a:srgbClr val="FFF6EF"/>
          </a:solidFill>
        </a:fill>
      </a:tcStyle>
    </a:band2H>
    <a:firstCol>
      <a:tcTxStyle b="on" i="on">
        <a:font>
          <a:latin typeface="Tempus Sans ITC"/>
          <a:ea typeface="Tempus Sans ITC"/>
          <a:cs typeface="Tempus Sans ITC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V>
        </a:tcBdr>
        <a:fill>
          <a:solidFill>
            <a:schemeClr val="accent1"/>
          </a:solidFill>
        </a:fill>
      </a:tcStyle>
    </a:firstCol>
    <a:lastRow>
      <a:tcTxStyle b="on" i="on">
        <a:font>
          <a:latin typeface="Tempus Sans ITC"/>
          <a:ea typeface="Tempus Sans ITC"/>
          <a:cs typeface="Tempus Sans ITC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right>
          <a:top>
            <a:ln w="381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V>
        </a:tcBdr>
        <a:fill>
          <a:solidFill>
            <a:schemeClr val="accent1"/>
          </a:solidFill>
        </a:fill>
      </a:tcStyle>
    </a:lastRow>
    <a:firstRow>
      <a:tcTxStyle b="on" i="on">
        <a:font>
          <a:latin typeface="Tempus Sans ITC"/>
          <a:ea typeface="Tempus Sans ITC"/>
          <a:cs typeface="Tempus Sans ITC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top>
          <a:bottom>
            <a:ln w="381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n" i="on">
        <a:font>
          <a:latin typeface="Tempus Sans ITC"/>
          <a:ea typeface="Tempus Sans ITC"/>
          <a:cs typeface="Tempus Sans ITC"/>
        </a:font>
        <a:srgbClr val="000000"/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V>
        </a:tcBdr>
        <a:fill>
          <a:solidFill>
            <a:schemeClr val="accent3">
              <a:lumOff val="44000"/>
            </a:schemeClr>
          </a:solidFill>
        </a:fill>
      </a:tcStyle>
    </a:wholeTbl>
    <a:band2H>
      <a:tcTxStyle/>
      <a:tcStyle>
        <a:tcBdr/>
        <a:fill>
          <a:solidFill>
            <a:schemeClr val="accent3">
              <a:lumOff val="44000"/>
            </a:schemeClr>
          </a:solidFill>
        </a:fill>
      </a:tcStyle>
    </a:band2H>
    <a:firstCol>
      <a:tcTxStyle b="on" i="on">
        <a:font>
          <a:latin typeface="Tempus Sans ITC"/>
          <a:ea typeface="Tempus Sans ITC"/>
          <a:cs typeface="Tempus Sans ITC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V>
        </a:tcBdr>
        <a:fill>
          <a:solidFill>
            <a:schemeClr val="accent3">
              <a:lumOff val="44000"/>
            </a:schemeClr>
          </a:solidFill>
        </a:fill>
      </a:tcStyle>
    </a:firstCol>
    <a:lastRow>
      <a:tcTxStyle b="on" i="on">
        <a:font>
          <a:latin typeface="Tempus Sans ITC"/>
          <a:ea typeface="Tempus Sans ITC"/>
          <a:cs typeface="Tempus Sans ITC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right>
          <a:top>
            <a:ln w="381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V>
        </a:tcBdr>
        <a:fill>
          <a:solidFill>
            <a:schemeClr val="accent3">
              <a:lumOff val="44000"/>
            </a:schemeClr>
          </a:solidFill>
        </a:fill>
      </a:tcStyle>
    </a:lastRow>
    <a:firstRow>
      <a:tcTxStyle b="on" i="on">
        <a:font>
          <a:latin typeface="Tempus Sans ITC"/>
          <a:ea typeface="Tempus Sans ITC"/>
          <a:cs typeface="Tempus Sans ITC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top>
          <a:bottom>
            <a:ln w="381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V>
        </a:tcBdr>
        <a:fill>
          <a:solidFill>
            <a:schemeClr val="accent3">
              <a:lumOff val="44000"/>
            </a:schemeClr>
          </a:solidFill>
        </a:fill>
      </a:tcStyle>
    </a:firstRow>
  </a:tblStyle>
  <a:tblStyle styleId="{EEE7283C-3CF3-47DC-8721-378D4A62B228}" styleName="">
    <a:tblBg/>
    <a:wholeTbl>
      <a:tcTxStyle b="on" i="on">
        <a:font>
          <a:latin typeface="Tempus Sans ITC"/>
          <a:ea typeface="Tempus Sans ITC"/>
          <a:cs typeface="Tempus Sans ITC"/>
        </a:font>
        <a:srgbClr val="000000"/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V>
        </a:tcBdr>
        <a:fill>
          <a:solidFill>
            <a:srgbClr val="F4DBCA"/>
          </a:solidFill>
        </a:fill>
      </a:tcStyle>
    </a:wholeTbl>
    <a:band2H>
      <a:tcTxStyle/>
      <a:tcStyle>
        <a:tcBdr/>
        <a:fill>
          <a:solidFill>
            <a:srgbClr val="FAEEE6"/>
          </a:solidFill>
        </a:fill>
      </a:tcStyle>
    </a:band2H>
    <a:firstCol>
      <a:tcTxStyle b="on" i="on">
        <a:font>
          <a:latin typeface="Tempus Sans ITC"/>
          <a:ea typeface="Tempus Sans ITC"/>
          <a:cs typeface="Tempus Sans ITC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V>
        </a:tcBdr>
        <a:fill>
          <a:solidFill>
            <a:schemeClr val="accent6"/>
          </a:solidFill>
        </a:fill>
      </a:tcStyle>
    </a:firstCol>
    <a:lastRow>
      <a:tcTxStyle b="on" i="on">
        <a:font>
          <a:latin typeface="Tempus Sans ITC"/>
          <a:ea typeface="Tempus Sans ITC"/>
          <a:cs typeface="Tempus Sans ITC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right>
          <a:top>
            <a:ln w="381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V>
        </a:tcBdr>
        <a:fill>
          <a:solidFill>
            <a:schemeClr val="accent6"/>
          </a:solidFill>
        </a:fill>
      </a:tcStyle>
    </a:lastRow>
    <a:firstRow>
      <a:tcTxStyle b="on" i="on">
        <a:font>
          <a:latin typeface="Tempus Sans ITC"/>
          <a:ea typeface="Tempus Sans ITC"/>
          <a:cs typeface="Tempus Sans ITC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top>
          <a:bottom>
            <a:ln w="381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n" i="on">
        <a:font>
          <a:latin typeface="Tempus Sans ITC"/>
          <a:ea typeface="Tempus Sans ITC"/>
          <a:cs typeface="Tempus Sans ITC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chemeClr val="accent3">
              <a:lumOff val="44000"/>
            </a:schemeClr>
          </a:solidFill>
        </a:fill>
      </a:tcStyle>
    </a:band2H>
    <a:firstCol>
      <a:tcTxStyle b="on" i="on">
        <a:font>
          <a:latin typeface="Tempus Sans ITC"/>
          <a:ea typeface="Tempus Sans ITC"/>
          <a:cs typeface="Tempus Sans ITC"/>
        </a:font>
        <a:schemeClr val="accent3">
          <a:lumOff val="44000"/>
        </a:scheme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n">
        <a:font>
          <a:latin typeface="Tempus Sans ITC"/>
          <a:ea typeface="Tempus Sans ITC"/>
          <a:cs typeface="Tempus Sans ITC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3">
              <a:lumOff val="44000"/>
            </a:schemeClr>
          </a:solidFill>
        </a:fill>
      </a:tcStyle>
    </a:lastRow>
    <a:firstRow>
      <a:tcTxStyle b="on" i="on">
        <a:font>
          <a:latin typeface="Tempus Sans ITC"/>
          <a:ea typeface="Tempus Sans ITC"/>
          <a:cs typeface="Tempus Sans ITC"/>
        </a:font>
        <a:schemeClr val="accent3">
          <a:lumOff val="44000"/>
        </a:scheme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n" i="on">
        <a:font>
          <a:latin typeface="Tempus Sans ITC"/>
          <a:ea typeface="Tempus Sans ITC"/>
          <a:cs typeface="Tempus Sans ITC"/>
        </a:font>
        <a:srgbClr val="000000"/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n">
        <a:font>
          <a:latin typeface="Tempus Sans ITC"/>
          <a:ea typeface="Tempus Sans ITC"/>
          <a:cs typeface="Tempus Sans ITC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V>
        </a:tcBdr>
        <a:fill>
          <a:solidFill>
            <a:srgbClr val="000000"/>
          </a:solidFill>
        </a:fill>
      </a:tcStyle>
    </a:firstCol>
    <a:lastRow>
      <a:tcTxStyle b="on" i="on">
        <a:font>
          <a:latin typeface="Tempus Sans ITC"/>
          <a:ea typeface="Tempus Sans ITC"/>
          <a:cs typeface="Tempus Sans ITC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right>
          <a:top>
            <a:ln w="381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V>
        </a:tcBdr>
        <a:fill>
          <a:solidFill>
            <a:srgbClr val="000000"/>
          </a:solidFill>
        </a:fill>
      </a:tcStyle>
    </a:lastRow>
    <a:firstRow>
      <a:tcTxStyle b="on" i="on">
        <a:font>
          <a:latin typeface="Tempus Sans ITC"/>
          <a:ea typeface="Tempus Sans ITC"/>
          <a:cs typeface="Tempus Sans ITC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top>
          <a:bottom>
            <a:ln w="381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n" i="on">
        <a:font>
          <a:latin typeface="Tempus Sans ITC"/>
          <a:ea typeface="Tempus Sans ITC"/>
          <a:cs typeface="Tempus Sans ITC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chemeClr val="accent3">
              <a:lumOff val="44000"/>
            </a:schemeClr>
          </a:solidFill>
        </a:fill>
      </a:tcStyle>
    </a:band2H>
    <a:firstCol>
      <a:tcTxStyle b="on" i="on">
        <a:font>
          <a:latin typeface="Tempus Sans ITC"/>
          <a:ea typeface="Tempus Sans ITC"/>
          <a:cs typeface="Tempus Sans ITC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n">
        <a:font>
          <a:latin typeface="Tempus Sans ITC"/>
          <a:ea typeface="Tempus Sans ITC"/>
          <a:cs typeface="Tempus Sans ITC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508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lastRow>
    <a:firstRow>
      <a:tcTxStyle b="on" i="on">
        <a:font>
          <a:latin typeface="Tempus Sans ITC"/>
          <a:ea typeface="Tempus Sans ITC"/>
          <a:cs typeface="Tempus Sans ITC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4681"/>
  </p:normalViewPr>
  <p:slideViewPr>
    <p:cSldViewPr snapToGrid="0" snapToObjects="1">
      <p:cViewPr varScale="1">
        <p:scale>
          <a:sx n="112" d="100"/>
          <a:sy n="112" d="100"/>
        </p:scale>
        <p:origin x="164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8:45:16.8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Shape 484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485" name="Shape 485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308370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1" name="Shape 1511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1512" name="Shape 151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914400"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rPr dirty="0"/>
              <a:t>We use Bert as the backbone of our model and linearly project the representation of the CLS token into a three dimensional space.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606498-38C6-A843-9B4D-D4D0A2BF30E9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40597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125803" y="6611779"/>
            <a:ext cx="914401" cy="246221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86CB4B4D-7CA3-9044-876B-883B54F8677D}" type="slidenum">
              <a:rPr lang="en-BE" smtClean="0"/>
              <a:pPr/>
              <a:t>‹#›</a:t>
            </a:fld>
            <a:endParaRPr lang="en-BE" sz="1000"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Rectangle"/>
          <p:cNvSpPr/>
          <p:nvPr/>
        </p:nvSpPr>
        <p:spPr>
          <a:xfrm rot="5400000" flipV="1">
            <a:off x="3999705" y="-4001292"/>
            <a:ext cx="1143002" cy="9145589"/>
          </a:xfrm>
          <a:prstGeom prst="rect">
            <a:avLst/>
          </a:prstGeom>
          <a:solidFill>
            <a:srgbClr val="F79646"/>
          </a:solidFill>
          <a:ln>
            <a:solidFill>
              <a:srgbClr val="F79646"/>
            </a:solidFill>
            <a:miter/>
          </a:ln>
        </p:spPr>
        <p:txBody>
          <a:bodyPr lIns="45719" rIns="45719"/>
          <a:lstStyle/>
          <a:p>
            <a:pPr marL="0" indent="0">
              <a:spcBef>
                <a:spcPts val="0"/>
              </a:spcBef>
              <a:buClrTx/>
              <a:buSzTx/>
              <a:buNone/>
              <a:defRPr sz="1800">
                <a:solidFill>
                  <a:srgbClr val="0F243E"/>
                </a:solidFill>
              </a:defRPr>
            </a:pPr>
            <a:endParaRPr dirty="0"/>
          </a:p>
        </p:txBody>
      </p:sp>
      <p:sp>
        <p:nvSpPr>
          <p:cNvPr id="147" name="Title Text"/>
          <p:cNvSpPr txBox="1">
            <a:spLocks noGrp="1"/>
          </p:cNvSpPr>
          <p:nvPr>
            <p:ph type="title"/>
          </p:nvPr>
        </p:nvSpPr>
        <p:spPr>
          <a:xfrm>
            <a:off x="685800" y="0"/>
            <a:ext cx="7772400" cy="1622425"/>
          </a:xfrm>
          <a:prstGeom prst="rect">
            <a:avLst/>
          </a:prstGeom>
        </p:spPr>
        <p:txBody>
          <a:bodyPr/>
          <a:lstStyle>
            <a:lvl1pPr algn="ctr">
              <a:defRPr sz="4400">
                <a:solidFill>
                  <a:srgbClr val="0F243E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Title Text</a:t>
            </a:r>
          </a:p>
        </p:txBody>
      </p:sp>
      <p:sp>
        <p:nvSpPr>
          <p:cNvPr id="148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371600" y="2209800"/>
            <a:ext cx="6400800" cy="3467100"/>
          </a:xfrm>
          <a:prstGeom prst="rect">
            <a:avLst/>
          </a:prstGeom>
        </p:spPr>
        <p:txBody>
          <a:bodyPr/>
          <a:lstStyle>
            <a:lvl1pPr marL="0" indent="0" algn="ctr">
              <a:buClrTx/>
              <a:buSzTx/>
              <a:buNone/>
              <a:defRPr>
                <a:solidFill>
                  <a:srgbClr val="888A90"/>
                </a:solidFill>
              </a:defRPr>
            </a:lvl1pPr>
            <a:lvl2pPr marL="0" indent="457200" algn="ctr">
              <a:buClrTx/>
              <a:buSzTx/>
              <a:buNone/>
              <a:defRPr>
                <a:solidFill>
                  <a:srgbClr val="888A90"/>
                </a:solidFill>
              </a:defRPr>
            </a:lvl2pPr>
            <a:lvl3pPr marL="0" indent="914400" algn="ctr">
              <a:buClrTx/>
              <a:buSzTx/>
              <a:buNone/>
              <a:defRPr>
                <a:solidFill>
                  <a:srgbClr val="888A90"/>
                </a:solidFill>
              </a:defRPr>
            </a:lvl3pPr>
            <a:lvl4pPr marL="0" indent="1371600" algn="ctr">
              <a:buClrTx/>
              <a:buSzTx/>
              <a:buNone/>
              <a:defRPr>
                <a:solidFill>
                  <a:srgbClr val="888A90"/>
                </a:solidFill>
              </a:defRPr>
            </a:lvl4pPr>
            <a:lvl5pPr marL="0" indent="1828800" algn="ctr">
              <a:buClrTx/>
              <a:buSzTx/>
              <a:buNone/>
              <a:defRPr>
                <a:solidFill>
                  <a:srgbClr val="888A9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553200" y="6347142"/>
            <a:ext cx="2133600" cy="383541"/>
          </a:xfrm>
          <a:prstGeom prst="rect">
            <a:avLst/>
          </a:prstGeom>
        </p:spPr>
        <p:txBody>
          <a:bodyPr anchor="ctr"/>
          <a:lstStyle>
            <a:lvl1pPr>
              <a:defRPr sz="2000">
                <a:solidFill>
                  <a:srgbClr val="0F243E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rPr/>
              <a:t>‹#›</a:t>
            </a:fld>
            <a:endParaRPr dirty="0"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ccg_02" descr="ccg_0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99175"/>
            <a:ext cx="4343400" cy="758825"/>
          </a:xfrm>
          <a:prstGeom prst="rect">
            <a:avLst/>
          </a:prstGeom>
          <a:ln w="12700">
            <a:miter lim="400000"/>
          </a:ln>
        </p:spPr>
      </p:pic>
      <p:pic>
        <p:nvPicPr>
          <p:cNvPr id="168" name="UILogoCL1c" descr="UILogoCL1c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4400" y="6248400"/>
            <a:ext cx="482600" cy="533400"/>
          </a:xfrm>
          <a:prstGeom prst="rect">
            <a:avLst/>
          </a:prstGeom>
          <a:ln w="12700">
            <a:miter lim="400000"/>
          </a:ln>
        </p:spPr>
      </p:pic>
      <p:sp>
        <p:nvSpPr>
          <p:cNvPr id="169" name="Rectangle"/>
          <p:cNvSpPr/>
          <p:nvPr/>
        </p:nvSpPr>
        <p:spPr>
          <a:xfrm>
            <a:off x="0" y="134938"/>
            <a:ext cx="9144000" cy="274637"/>
          </a:xfrm>
          <a:prstGeom prst="rect">
            <a:avLst/>
          </a:prstGeom>
          <a:gradFill>
            <a:gsLst>
              <a:gs pos="0">
                <a:srgbClr val="FF9900"/>
              </a:gs>
              <a:gs pos="100000">
                <a:schemeClr val="accent3">
                  <a:lumOff val="44000"/>
                </a:schemeClr>
              </a:gs>
            </a:gsLst>
          </a:gradFill>
          <a:ln w="12700">
            <a:miter lim="400000"/>
          </a:ln>
        </p:spPr>
        <p:txBody>
          <a:bodyPr lIns="45719" rIns="45719"/>
          <a:lstStyle/>
          <a:p>
            <a:pPr marL="0" indent="0">
              <a:spcBef>
                <a:spcPts val="0"/>
              </a:spcBef>
              <a:buClrTx/>
              <a:buSzTx/>
              <a:buNone/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dirty="0"/>
          </a:p>
        </p:txBody>
      </p:sp>
      <p:sp>
        <p:nvSpPr>
          <p:cNvPr id="170" name="Title Text"/>
          <p:cNvSpPr txBox="1">
            <a:spLocks noGrp="1"/>
          </p:cNvSpPr>
          <p:nvPr>
            <p:ph type="title"/>
          </p:nvPr>
        </p:nvSpPr>
        <p:spPr>
          <a:xfrm>
            <a:off x="152400" y="228600"/>
            <a:ext cx="8229600" cy="9906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71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457200" y="1219200"/>
            <a:ext cx="4038600" cy="5638800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defRPr sz="2800"/>
            </a:lvl1pPr>
            <a:lvl2pPr marL="790575" indent="-333375">
              <a:spcBef>
                <a:spcPts val="600"/>
              </a:spcBef>
              <a:defRPr sz="2800"/>
            </a:lvl2pPr>
            <a:lvl3pPr marL="1234439" indent="-320039">
              <a:spcBef>
                <a:spcPts val="600"/>
              </a:spcBef>
              <a:defRPr sz="2800"/>
            </a:lvl3pPr>
            <a:lvl4pPr marL="1727200" indent="-355600">
              <a:spcBef>
                <a:spcPts val="600"/>
              </a:spcBef>
              <a:defRPr sz="2800"/>
            </a:lvl4pPr>
            <a:lvl5pPr marL="2184400" indent="-355600">
              <a:spcBef>
                <a:spcPts val="600"/>
              </a:spcBef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543800" y="6451345"/>
            <a:ext cx="914400" cy="330456"/>
          </a:xfrm>
          <a:prstGeom prst="rect">
            <a:avLst/>
          </a:prstGeom>
        </p:spPr>
        <p:txBody>
          <a:bodyPr/>
          <a:lstStyle>
            <a:lvl1pPr>
              <a:defRPr sz="1200">
                <a:latin typeface="Tempus Sans ITC"/>
                <a:ea typeface="Tempus Sans ITC"/>
                <a:cs typeface="Tempus Sans ITC"/>
                <a:sym typeface="Tempus Sans ITC"/>
              </a:defRPr>
            </a:lvl1pPr>
          </a:lstStyle>
          <a:p>
            <a:fld id="{86CB4B4D-7CA3-9044-876B-883B54F8677D}" type="slidenum">
              <a:rPr/>
              <a:t>‹#›</a:t>
            </a:fld>
            <a:endParaRPr dirty="0"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ccg_02" descr="ccg_0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99175"/>
            <a:ext cx="4343400" cy="758825"/>
          </a:xfrm>
          <a:prstGeom prst="rect">
            <a:avLst/>
          </a:prstGeom>
          <a:ln w="12700">
            <a:miter lim="400000"/>
          </a:ln>
        </p:spPr>
      </p:pic>
      <p:pic>
        <p:nvPicPr>
          <p:cNvPr id="190" name="UILogoCL1c" descr="UILogoCL1c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4400" y="6248400"/>
            <a:ext cx="482600" cy="533400"/>
          </a:xfrm>
          <a:prstGeom prst="rect">
            <a:avLst/>
          </a:prstGeom>
          <a:ln w="12700">
            <a:miter lim="400000"/>
          </a:ln>
        </p:spPr>
      </p:pic>
      <p:sp>
        <p:nvSpPr>
          <p:cNvPr id="191" name="Rectangle"/>
          <p:cNvSpPr/>
          <p:nvPr/>
        </p:nvSpPr>
        <p:spPr>
          <a:xfrm>
            <a:off x="0" y="134938"/>
            <a:ext cx="9144000" cy="274637"/>
          </a:xfrm>
          <a:prstGeom prst="rect">
            <a:avLst/>
          </a:prstGeom>
          <a:gradFill>
            <a:gsLst>
              <a:gs pos="0">
                <a:srgbClr val="FF9900"/>
              </a:gs>
              <a:gs pos="100000">
                <a:schemeClr val="accent3">
                  <a:lumOff val="44000"/>
                </a:schemeClr>
              </a:gs>
            </a:gsLst>
          </a:gradFill>
          <a:ln w="12700">
            <a:miter lim="400000"/>
          </a:ln>
        </p:spPr>
        <p:txBody>
          <a:bodyPr lIns="45719" rIns="45719"/>
          <a:lstStyle/>
          <a:p>
            <a:pPr marL="0" indent="0">
              <a:spcBef>
                <a:spcPts val="0"/>
              </a:spcBef>
              <a:buClrTx/>
              <a:buSzTx/>
              <a:buNone/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dirty="0"/>
          </a:p>
        </p:txBody>
      </p:sp>
      <p:sp>
        <p:nvSpPr>
          <p:cNvPr id="19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543800" y="6451345"/>
            <a:ext cx="914400" cy="330456"/>
          </a:xfrm>
          <a:prstGeom prst="rect">
            <a:avLst/>
          </a:prstGeom>
        </p:spPr>
        <p:txBody>
          <a:bodyPr/>
          <a:lstStyle>
            <a:lvl1pPr>
              <a:defRPr sz="1200">
                <a:latin typeface="Tempus Sans ITC"/>
                <a:ea typeface="Tempus Sans ITC"/>
                <a:cs typeface="Tempus Sans ITC"/>
                <a:sym typeface="Tempus Sans ITC"/>
              </a:defRPr>
            </a:lvl1pPr>
          </a:lstStyle>
          <a:p>
            <a:fld id="{86CB4B4D-7CA3-9044-876B-883B54F8677D}" type="slidenum">
              <a:rPr/>
              <a:t>‹#›</a:t>
            </a:fld>
            <a:endParaRPr dirty="0"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Rectangle"/>
          <p:cNvSpPr/>
          <p:nvPr/>
        </p:nvSpPr>
        <p:spPr>
          <a:xfrm>
            <a:off x="285750" y="285750"/>
            <a:ext cx="8572500" cy="6286500"/>
          </a:xfrm>
          <a:prstGeom prst="rect">
            <a:avLst/>
          </a:prstGeom>
          <a:solidFill>
            <a:srgbClr val="C2C3C4">
              <a:alpha val="40000"/>
            </a:srgbClr>
          </a:solidFill>
          <a:ln w="3175">
            <a:miter lim="400000"/>
          </a:ln>
        </p:spPr>
        <p:txBody>
          <a:bodyPr lIns="35718" tIns="35718" rIns="35718" bIns="35718" anchor="ctr"/>
          <a:lstStyle/>
          <a:p>
            <a:pPr marL="0" indent="0" algn="ctr" defTabSz="410765">
              <a:spcBef>
                <a:spcPts val="0"/>
              </a:spcBef>
              <a:buClrTx/>
              <a:buSzTx/>
              <a:buNone/>
              <a:defRPr sz="2600">
                <a:solidFill>
                  <a:schemeClr val="accent3">
                    <a:lumOff val="44000"/>
                  </a:schemeClr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dirty="0"/>
          </a:p>
        </p:txBody>
      </p:sp>
      <p:grpSp>
        <p:nvGrpSpPr>
          <p:cNvPr id="205" name="Group"/>
          <p:cNvGrpSpPr/>
          <p:nvPr/>
        </p:nvGrpSpPr>
        <p:grpSpPr>
          <a:xfrm>
            <a:off x="419695" y="505245"/>
            <a:ext cx="8313540" cy="1432498"/>
            <a:chOff x="0" y="0"/>
            <a:chExt cx="8313539" cy="1432496"/>
          </a:xfrm>
        </p:grpSpPr>
        <p:sp>
          <p:nvSpPr>
            <p:cNvPr id="200" name="Line"/>
            <p:cNvSpPr/>
            <p:nvPr/>
          </p:nvSpPr>
          <p:spPr>
            <a:xfrm flipV="1">
              <a:off x="98226" y="0"/>
              <a:ext cx="1" cy="1244973"/>
            </a:xfrm>
            <a:prstGeom prst="line">
              <a:avLst/>
            </a:prstGeom>
            <a:noFill/>
            <a:ln w="3175" cap="flat">
              <a:solidFill>
                <a:srgbClr val="818181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indent="0" defTabSz="321468">
                <a:spcBef>
                  <a:spcPts val="0"/>
                </a:spcBef>
                <a:buClrTx/>
                <a:buSzTx/>
                <a:buNone/>
                <a:defRPr sz="800">
                  <a:latin typeface="+mj-lt"/>
                  <a:ea typeface="+mj-ea"/>
                  <a:cs typeface="+mj-cs"/>
                  <a:sym typeface="Helvetica"/>
                </a:defRPr>
              </a:pPr>
              <a:endParaRPr dirty="0"/>
            </a:p>
          </p:txBody>
        </p:sp>
        <p:sp>
          <p:nvSpPr>
            <p:cNvPr id="201" name="Line"/>
            <p:cNvSpPr/>
            <p:nvPr/>
          </p:nvSpPr>
          <p:spPr>
            <a:xfrm flipV="1">
              <a:off x="8206382" y="0"/>
              <a:ext cx="1" cy="1244973"/>
            </a:xfrm>
            <a:prstGeom prst="line">
              <a:avLst/>
            </a:prstGeom>
            <a:noFill/>
            <a:ln w="3175" cap="flat">
              <a:solidFill>
                <a:srgbClr val="818181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indent="0" defTabSz="321468">
                <a:spcBef>
                  <a:spcPts val="0"/>
                </a:spcBef>
                <a:buClrTx/>
                <a:buSzTx/>
                <a:buNone/>
                <a:defRPr sz="800">
                  <a:latin typeface="+mj-lt"/>
                  <a:ea typeface="+mj-ea"/>
                  <a:cs typeface="+mj-cs"/>
                  <a:sym typeface="Helvetica"/>
                </a:defRPr>
              </a:pPr>
              <a:endParaRPr dirty="0"/>
            </a:p>
          </p:txBody>
        </p:sp>
        <p:sp>
          <p:nvSpPr>
            <p:cNvPr id="202" name="Line"/>
            <p:cNvSpPr/>
            <p:nvPr/>
          </p:nvSpPr>
          <p:spPr>
            <a:xfrm flipH="1">
              <a:off x="98226" y="0"/>
              <a:ext cx="8117087" cy="3"/>
            </a:xfrm>
            <a:prstGeom prst="line">
              <a:avLst/>
            </a:prstGeom>
            <a:noFill/>
            <a:ln w="3175" cap="flat">
              <a:solidFill>
                <a:srgbClr val="818181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indent="0" defTabSz="321468">
                <a:spcBef>
                  <a:spcPts val="0"/>
                </a:spcBef>
                <a:buClrTx/>
                <a:buSzTx/>
                <a:buNone/>
                <a:defRPr sz="800">
                  <a:latin typeface="+mj-lt"/>
                  <a:ea typeface="+mj-ea"/>
                  <a:cs typeface="+mj-cs"/>
                  <a:sym typeface="Helvetica"/>
                </a:defRPr>
              </a:pPr>
              <a:endParaRPr dirty="0"/>
            </a:p>
          </p:txBody>
        </p:sp>
        <p:pic>
          <p:nvPicPr>
            <p:cNvPr id="203" name="endpoints.pdf" descr="endpoints.pdf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17085" y="1236043"/>
              <a:ext cx="196455" cy="196454"/>
            </a:xfrm>
            <a:prstGeom prst="rect">
              <a:avLst/>
            </a:prstGeom>
            <a:ln w="3175" cap="flat">
              <a:noFill/>
              <a:miter lim="400000"/>
            </a:ln>
            <a:effectLst/>
          </p:spPr>
        </p:pic>
        <p:pic>
          <p:nvPicPr>
            <p:cNvPr id="204" name="endpoints.pdf" descr="endpoints.pdf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1236043"/>
              <a:ext cx="196454" cy="196454"/>
            </a:xfrm>
            <a:prstGeom prst="rect">
              <a:avLst/>
            </a:prstGeom>
            <a:ln w="3175" cap="flat">
              <a:noFill/>
              <a:miter lim="400000"/>
            </a:ln>
            <a:effectLst/>
          </p:spPr>
        </p:pic>
      </p:grpSp>
      <p:sp>
        <p:nvSpPr>
          <p:cNvPr id="206" name="Title Text"/>
          <p:cNvSpPr>
            <a:spLocks noGrp="1"/>
          </p:cNvSpPr>
          <p:nvPr>
            <p:ph type="title"/>
          </p:nvPr>
        </p:nvSpPr>
        <p:spPr>
          <a:xfrm>
            <a:off x="732234" y="589359"/>
            <a:ext cx="7679532" cy="1473399"/>
          </a:xfrm>
          <a:prstGeom prst="rect">
            <a:avLst/>
          </a:prstGeom>
        </p:spPr>
        <p:txBody>
          <a:bodyPr lIns="35718" tIns="35718" rIns="35718" bIns="35718"/>
          <a:lstStyle>
            <a:lvl1pPr algn="ctr" defTabSz="410765">
              <a:lnSpc>
                <a:spcPct val="95000"/>
              </a:lnSpc>
              <a:defRPr sz="4600">
                <a:solidFill>
                  <a:srgbClr val="474747"/>
                </a:solidFill>
                <a:latin typeface="Bodoni SvtyTwo ITC TT-Bold"/>
                <a:ea typeface="Bodoni SvtyTwo ITC TT-Bold"/>
                <a:cs typeface="Bodoni SvtyTwo ITC TT-Bold"/>
                <a:sym typeface="Bodoni SvtyTwo ITC TT-Bold"/>
              </a:defRPr>
            </a:lvl1pPr>
          </a:lstStyle>
          <a:p>
            <a:r>
              <a:t>Title Text</a:t>
            </a:r>
          </a:p>
        </p:txBody>
      </p:sp>
      <p:sp>
        <p:nvSpPr>
          <p:cNvPr id="207" name="Body Level One…"/>
          <p:cNvSpPr>
            <a:spLocks noGrp="1"/>
          </p:cNvSpPr>
          <p:nvPr>
            <p:ph type="body" idx="1"/>
          </p:nvPr>
        </p:nvSpPr>
        <p:spPr>
          <a:xfrm>
            <a:off x="732234" y="2107406"/>
            <a:ext cx="7679532" cy="4241602"/>
          </a:xfrm>
          <a:prstGeom prst="rect">
            <a:avLst/>
          </a:prstGeom>
        </p:spPr>
        <p:txBody>
          <a:bodyPr lIns="35718" tIns="35718" rIns="35718" bIns="35718" anchor="ctr"/>
          <a:lstStyle>
            <a:lvl1pPr marL="238311" indent="-238311" defTabSz="410765">
              <a:spcBef>
                <a:spcPts val="2200"/>
              </a:spcBef>
              <a:buClrTx/>
              <a:buSzPct val="55000"/>
              <a:buBlip>
                <a:blip r:embed="rId4"/>
              </a:buBlip>
              <a:defRPr sz="2200">
                <a:solidFill>
                  <a:srgbClr val="474747"/>
                </a:solidFill>
                <a:latin typeface="Bodoni SvtyTwo ITC TT-Book"/>
                <a:ea typeface="Bodoni SvtyTwo ITC TT-Book"/>
                <a:cs typeface="Bodoni SvtyTwo ITC TT-Book"/>
                <a:sym typeface="Bodoni SvtyTwo ITC TT-Book"/>
              </a:defRPr>
            </a:lvl1pPr>
            <a:lvl2pPr marL="695511" indent="-238311" defTabSz="410765">
              <a:spcBef>
                <a:spcPts val="2200"/>
              </a:spcBef>
              <a:buClrTx/>
              <a:buSzPct val="55000"/>
              <a:buBlip>
                <a:blip r:embed="rId4"/>
              </a:buBlip>
              <a:defRPr sz="2200">
                <a:solidFill>
                  <a:srgbClr val="474747"/>
                </a:solidFill>
                <a:latin typeface="Bodoni SvtyTwo ITC TT-Book"/>
                <a:ea typeface="Bodoni SvtyTwo ITC TT-Book"/>
                <a:cs typeface="Bodoni SvtyTwo ITC TT-Book"/>
                <a:sym typeface="Bodoni SvtyTwo ITC TT-Book"/>
              </a:defRPr>
            </a:lvl2pPr>
            <a:lvl3pPr marL="1152711" indent="-238311" defTabSz="410765">
              <a:spcBef>
                <a:spcPts val="2200"/>
              </a:spcBef>
              <a:buClrTx/>
              <a:buSzPct val="55000"/>
              <a:buBlip>
                <a:blip r:embed="rId4"/>
              </a:buBlip>
              <a:defRPr sz="2200">
                <a:solidFill>
                  <a:srgbClr val="474747"/>
                </a:solidFill>
                <a:latin typeface="Bodoni SvtyTwo ITC TT-Book"/>
                <a:ea typeface="Bodoni SvtyTwo ITC TT-Book"/>
                <a:cs typeface="Bodoni SvtyTwo ITC TT-Book"/>
                <a:sym typeface="Bodoni SvtyTwo ITC TT-Book"/>
              </a:defRPr>
            </a:lvl3pPr>
            <a:lvl4pPr marL="1609911" indent="-238311" defTabSz="410765">
              <a:spcBef>
                <a:spcPts val="2200"/>
              </a:spcBef>
              <a:buClrTx/>
              <a:buSzPct val="55000"/>
              <a:buBlip>
                <a:blip r:embed="rId4"/>
              </a:buBlip>
              <a:defRPr sz="2200">
                <a:solidFill>
                  <a:srgbClr val="474747"/>
                </a:solidFill>
                <a:latin typeface="Bodoni SvtyTwo ITC TT-Book"/>
                <a:ea typeface="Bodoni SvtyTwo ITC TT-Book"/>
                <a:cs typeface="Bodoni SvtyTwo ITC TT-Book"/>
                <a:sym typeface="Bodoni SvtyTwo ITC TT-Book"/>
              </a:defRPr>
            </a:lvl4pPr>
            <a:lvl5pPr marL="2067111" indent="-238311" defTabSz="410765">
              <a:spcBef>
                <a:spcPts val="2200"/>
              </a:spcBef>
              <a:buClrTx/>
              <a:buSzPct val="55000"/>
              <a:buBlip>
                <a:blip r:embed="rId4"/>
              </a:buBlip>
              <a:defRPr sz="2200">
                <a:solidFill>
                  <a:srgbClr val="474747"/>
                </a:solidFill>
                <a:latin typeface="Bodoni SvtyTwo ITC TT-Book"/>
                <a:ea typeface="Bodoni SvtyTwo ITC TT-Book"/>
                <a:cs typeface="Bodoni SvtyTwo ITC TT-Book"/>
                <a:sym typeface="Bodoni SvtyTwo ITC TT-Book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8" name="Slide Number"/>
          <p:cNvSpPr>
            <a:spLocks noGrp="1"/>
          </p:cNvSpPr>
          <p:nvPr>
            <p:ph type="sldNum" sz="quarter" idx="2"/>
          </p:nvPr>
        </p:nvSpPr>
        <p:spPr>
          <a:xfrm>
            <a:off x="4447132" y="6599039"/>
            <a:ext cx="241161" cy="236538"/>
          </a:xfrm>
          <a:prstGeom prst="rect">
            <a:avLst/>
          </a:prstGeom>
        </p:spPr>
        <p:txBody>
          <a:bodyPr wrap="none" lIns="35718" tIns="35718" rIns="35718" bIns="35718" anchor="t"/>
          <a:lstStyle>
            <a:lvl1pPr algn="ctr" defTabSz="410765">
              <a:defRPr sz="1100">
                <a:solidFill>
                  <a:srgbClr val="919191"/>
                </a:solidFill>
                <a:latin typeface="Bodoni SvtyTwo ITC TT-Bold"/>
                <a:ea typeface="Bodoni SvtyTwo ITC TT-Bold"/>
                <a:cs typeface="Bodoni SvtyTwo ITC TT-Bold"/>
                <a:sym typeface="Bodoni SvtyTwo ITC TT-Bold"/>
              </a:defRPr>
            </a:lvl1pPr>
          </a:lstStyle>
          <a:p>
            <a:fld id="{86CB4B4D-7CA3-9044-876B-883B54F8677D}" type="slidenum">
              <a:rPr/>
              <a:t>‹#›</a:t>
            </a:fld>
            <a:endParaRPr dirty="0"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- Center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7" name="Group"/>
          <p:cNvGrpSpPr/>
          <p:nvPr/>
        </p:nvGrpSpPr>
        <p:grpSpPr>
          <a:xfrm>
            <a:off x="285750" y="2576933"/>
            <a:ext cx="8572501" cy="53579"/>
            <a:chOff x="0" y="0"/>
            <a:chExt cx="8572500" cy="53577"/>
          </a:xfrm>
        </p:grpSpPr>
        <p:sp>
          <p:nvSpPr>
            <p:cNvPr id="215" name="Line"/>
            <p:cNvSpPr/>
            <p:nvPr/>
          </p:nvSpPr>
          <p:spPr>
            <a:xfrm flipH="1">
              <a:off x="0" y="0"/>
              <a:ext cx="8572500" cy="3"/>
            </a:xfrm>
            <a:prstGeom prst="line">
              <a:avLst/>
            </a:prstGeom>
            <a:noFill/>
            <a:ln w="3175" cap="flat">
              <a:solidFill>
                <a:srgbClr val="818181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indent="0" defTabSz="321468">
                <a:spcBef>
                  <a:spcPts val="0"/>
                </a:spcBef>
                <a:buClrTx/>
                <a:buSzTx/>
                <a:buNone/>
                <a:defRPr sz="800">
                  <a:latin typeface="+mj-lt"/>
                  <a:ea typeface="+mj-ea"/>
                  <a:cs typeface="+mj-cs"/>
                  <a:sym typeface="Helvetica"/>
                </a:defRPr>
              </a:pPr>
              <a:endParaRPr dirty="0"/>
            </a:p>
          </p:txBody>
        </p:sp>
        <p:sp>
          <p:nvSpPr>
            <p:cNvPr id="216" name="Line"/>
            <p:cNvSpPr/>
            <p:nvPr/>
          </p:nvSpPr>
          <p:spPr>
            <a:xfrm flipH="1">
              <a:off x="0" y="53575"/>
              <a:ext cx="8572500" cy="3"/>
            </a:xfrm>
            <a:prstGeom prst="line">
              <a:avLst/>
            </a:prstGeom>
            <a:noFill/>
            <a:ln w="3175" cap="flat">
              <a:solidFill>
                <a:srgbClr val="818181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indent="0" defTabSz="321468">
                <a:spcBef>
                  <a:spcPts val="0"/>
                </a:spcBef>
                <a:buClrTx/>
                <a:buSzTx/>
                <a:buNone/>
                <a:defRPr sz="800">
                  <a:latin typeface="+mj-lt"/>
                  <a:ea typeface="+mj-ea"/>
                  <a:cs typeface="+mj-cs"/>
                  <a:sym typeface="Helvetica"/>
                </a:defRPr>
              </a:pPr>
              <a:endParaRPr dirty="0"/>
            </a:p>
          </p:txBody>
        </p:sp>
      </p:grpSp>
      <p:grpSp>
        <p:nvGrpSpPr>
          <p:cNvPr id="220" name="Group"/>
          <p:cNvGrpSpPr/>
          <p:nvPr/>
        </p:nvGrpSpPr>
        <p:grpSpPr>
          <a:xfrm>
            <a:off x="285750" y="4211066"/>
            <a:ext cx="8572501" cy="53579"/>
            <a:chOff x="0" y="0"/>
            <a:chExt cx="8572500" cy="53577"/>
          </a:xfrm>
        </p:grpSpPr>
        <p:sp>
          <p:nvSpPr>
            <p:cNvPr id="218" name="Line"/>
            <p:cNvSpPr/>
            <p:nvPr/>
          </p:nvSpPr>
          <p:spPr>
            <a:xfrm flipH="1">
              <a:off x="0" y="0"/>
              <a:ext cx="8572500" cy="3"/>
            </a:xfrm>
            <a:prstGeom prst="line">
              <a:avLst/>
            </a:prstGeom>
            <a:noFill/>
            <a:ln w="3175" cap="flat">
              <a:solidFill>
                <a:srgbClr val="818181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indent="0" defTabSz="321468">
                <a:spcBef>
                  <a:spcPts val="0"/>
                </a:spcBef>
                <a:buClrTx/>
                <a:buSzTx/>
                <a:buNone/>
                <a:defRPr sz="800">
                  <a:latin typeface="+mj-lt"/>
                  <a:ea typeface="+mj-ea"/>
                  <a:cs typeface="+mj-cs"/>
                  <a:sym typeface="Helvetica"/>
                </a:defRPr>
              </a:pPr>
              <a:endParaRPr dirty="0"/>
            </a:p>
          </p:txBody>
        </p:sp>
        <p:sp>
          <p:nvSpPr>
            <p:cNvPr id="219" name="Line"/>
            <p:cNvSpPr/>
            <p:nvPr/>
          </p:nvSpPr>
          <p:spPr>
            <a:xfrm flipH="1">
              <a:off x="0" y="53575"/>
              <a:ext cx="8572500" cy="3"/>
            </a:xfrm>
            <a:prstGeom prst="line">
              <a:avLst/>
            </a:prstGeom>
            <a:noFill/>
            <a:ln w="3175" cap="flat">
              <a:solidFill>
                <a:srgbClr val="818181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indent="0" defTabSz="321468">
                <a:spcBef>
                  <a:spcPts val="0"/>
                </a:spcBef>
                <a:buClrTx/>
                <a:buSzTx/>
                <a:buNone/>
                <a:defRPr sz="800">
                  <a:latin typeface="+mj-lt"/>
                  <a:ea typeface="+mj-ea"/>
                  <a:cs typeface="+mj-cs"/>
                  <a:sym typeface="Helvetica"/>
                </a:defRPr>
              </a:pPr>
              <a:endParaRPr dirty="0"/>
            </a:p>
          </p:txBody>
        </p:sp>
      </p:grpSp>
      <p:sp>
        <p:nvSpPr>
          <p:cNvPr id="221" name="Title Text"/>
          <p:cNvSpPr>
            <a:spLocks noGrp="1"/>
          </p:cNvSpPr>
          <p:nvPr>
            <p:ph type="title"/>
          </p:nvPr>
        </p:nvSpPr>
        <p:spPr>
          <a:xfrm>
            <a:off x="571500" y="2661046"/>
            <a:ext cx="8001000" cy="1535908"/>
          </a:xfrm>
          <a:prstGeom prst="rect">
            <a:avLst/>
          </a:prstGeom>
        </p:spPr>
        <p:txBody>
          <a:bodyPr lIns="35718" tIns="35718" rIns="35718" bIns="35718"/>
          <a:lstStyle>
            <a:lvl1pPr algn="ctr" defTabSz="410765">
              <a:lnSpc>
                <a:spcPct val="90000"/>
              </a:lnSpc>
              <a:defRPr sz="4600" cap="all">
                <a:solidFill>
                  <a:srgbClr val="474747"/>
                </a:solidFill>
                <a:latin typeface="Bodoni SvtyTwo ITC TT-Bold"/>
                <a:ea typeface="Bodoni SvtyTwo ITC TT-Bold"/>
                <a:cs typeface="Bodoni SvtyTwo ITC TT-Bold"/>
                <a:sym typeface="Bodoni SvtyTwo ITC TT-Bold"/>
              </a:defRPr>
            </a:lvl1pPr>
          </a:lstStyle>
          <a:p>
            <a:r>
              <a:t>Title Text</a:t>
            </a:r>
          </a:p>
        </p:txBody>
      </p:sp>
      <p:sp>
        <p:nvSpPr>
          <p:cNvPr id="222" name="Slide Number"/>
          <p:cNvSpPr>
            <a:spLocks noGrp="1"/>
          </p:cNvSpPr>
          <p:nvPr>
            <p:ph type="sldNum" sz="quarter" idx="2"/>
          </p:nvPr>
        </p:nvSpPr>
        <p:spPr>
          <a:xfrm>
            <a:off x="4447132" y="6599039"/>
            <a:ext cx="241161" cy="236538"/>
          </a:xfrm>
          <a:prstGeom prst="rect">
            <a:avLst/>
          </a:prstGeom>
        </p:spPr>
        <p:txBody>
          <a:bodyPr wrap="none" lIns="35718" tIns="35718" rIns="35718" bIns="35718" anchor="t"/>
          <a:lstStyle>
            <a:lvl1pPr algn="ctr" defTabSz="410765">
              <a:defRPr sz="1100">
                <a:solidFill>
                  <a:srgbClr val="919191"/>
                </a:solidFill>
                <a:latin typeface="Bodoni SvtyTwo ITC TT-Bold"/>
                <a:ea typeface="Bodoni SvtyTwo ITC TT-Bold"/>
                <a:cs typeface="Bodoni SvtyTwo ITC TT-Bold"/>
                <a:sym typeface="Bodoni SvtyTwo ITC TT-Bold"/>
              </a:defRPr>
            </a:lvl1pPr>
          </a:lstStyle>
          <a:p>
            <a:fld id="{86CB4B4D-7CA3-9044-876B-883B54F8677D}" type="slidenum">
              <a:rPr/>
              <a:t>‹#›</a:t>
            </a:fld>
            <a:endParaRPr dirty="0"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Rectangle"/>
          <p:cNvSpPr/>
          <p:nvPr/>
        </p:nvSpPr>
        <p:spPr>
          <a:xfrm>
            <a:off x="285750" y="285750"/>
            <a:ext cx="8572500" cy="6286500"/>
          </a:xfrm>
          <a:prstGeom prst="rect">
            <a:avLst/>
          </a:prstGeom>
          <a:solidFill>
            <a:srgbClr val="C2C3C4">
              <a:alpha val="40000"/>
            </a:srgbClr>
          </a:solidFill>
          <a:ln w="3175">
            <a:miter lim="400000"/>
          </a:ln>
        </p:spPr>
        <p:txBody>
          <a:bodyPr lIns="35718" tIns="35718" rIns="35718" bIns="35718" anchor="ctr"/>
          <a:lstStyle/>
          <a:p>
            <a:pPr marL="0" indent="0" algn="ctr" defTabSz="410765">
              <a:spcBef>
                <a:spcPts val="0"/>
              </a:spcBef>
              <a:buClrTx/>
              <a:buSzTx/>
              <a:buNone/>
              <a:defRPr sz="2600">
                <a:solidFill>
                  <a:schemeClr val="accent3">
                    <a:lumOff val="44000"/>
                  </a:schemeClr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dirty="0"/>
          </a:p>
        </p:txBody>
      </p:sp>
      <p:sp>
        <p:nvSpPr>
          <p:cNvPr id="230" name="Slide Number"/>
          <p:cNvSpPr>
            <a:spLocks noGrp="1"/>
          </p:cNvSpPr>
          <p:nvPr>
            <p:ph type="sldNum" sz="quarter" idx="2"/>
          </p:nvPr>
        </p:nvSpPr>
        <p:spPr>
          <a:xfrm>
            <a:off x="4447132" y="6599039"/>
            <a:ext cx="241161" cy="236538"/>
          </a:xfrm>
          <a:prstGeom prst="rect">
            <a:avLst/>
          </a:prstGeom>
        </p:spPr>
        <p:txBody>
          <a:bodyPr wrap="none" lIns="35718" tIns="35718" rIns="35718" bIns="35718" anchor="t"/>
          <a:lstStyle>
            <a:lvl1pPr algn="ctr" defTabSz="410765">
              <a:defRPr sz="1100">
                <a:solidFill>
                  <a:srgbClr val="919191"/>
                </a:solidFill>
                <a:latin typeface="Bodoni SvtyTwo ITC TT-Bold"/>
                <a:ea typeface="Bodoni SvtyTwo ITC TT-Bold"/>
                <a:cs typeface="Bodoni SvtyTwo ITC TT-Bold"/>
                <a:sym typeface="Bodoni SvtyTwo ITC TT-Bold"/>
              </a:defRPr>
            </a:lvl1pPr>
          </a:lstStyle>
          <a:p>
            <a:fld id="{86CB4B4D-7CA3-9044-876B-883B54F8677D}" type="slidenum">
              <a:rPr/>
              <a:t>‹#›</a:t>
            </a:fld>
            <a:endParaRPr dirty="0"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- Top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Rectangle"/>
          <p:cNvSpPr/>
          <p:nvPr/>
        </p:nvSpPr>
        <p:spPr>
          <a:xfrm>
            <a:off x="285750" y="285750"/>
            <a:ext cx="8572500" cy="6286500"/>
          </a:xfrm>
          <a:prstGeom prst="rect">
            <a:avLst/>
          </a:prstGeom>
          <a:solidFill>
            <a:srgbClr val="C2C3C4">
              <a:alpha val="40000"/>
            </a:srgbClr>
          </a:solidFill>
          <a:ln w="3175">
            <a:miter lim="400000"/>
          </a:ln>
        </p:spPr>
        <p:txBody>
          <a:bodyPr lIns="35718" tIns="35718" rIns="35718" bIns="35718" anchor="ctr"/>
          <a:lstStyle/>
          <a:p>
            <a:pPr marL="0" indent="0" algn="ctr" defTabSz="410765">
              <a:spcBef>
                <a:spcPts val="0"/>
              </a:spcBef>
              <a:buClrTx/>
              <a:buSzTx/>
              <a:buNone/>
              <a:defRPr sz="2600">
                <a:solidFill>
                  <a:schemeClr val="accent3">
                    <a:lumOff val="44000"/>
                  </a:schemeClr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dirty="0"/>
          </a:p>
        </p:txBody>
      </p:sp>
      <p:pic>
        <p:nvPicPr>
          <p:cNvPr id="238" name="droppedImage.pdf" descr="droppedImage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6617" y="3411140"/>
            <a:ext cx="589360" cy="214314"/>
          </a:xfrm>
          <a:prstGeom prst="rect">
            <a:avLst/>
          </a:prstGeom>
          <a:ln w="3175">
            <a:miter lim="400000"/>
          </a:ln>
        </p:spPr>
      </p:pic>
      <p:grpSp>
        <p:nvGrpSpPr>
          <p:cNvPr id="244" name="Group"/>
          <p:cNvGrpSpPr/>
          <p:nvPr/>
        </p:nvGrpSpPr>
        <p:grpSpPr>
          <a:xfrm>
            <a:off x="419695" y="505245"/>
            <a:ext cx="8313540" cy="1432498"/>
            <a:chOff x="0" y="0"/>
            <a:chExt cx="8313539" cy="1432496"/>
          </a:xfrm>
        </p:grpSpPr>
        <p:sp>
          <p:nvSpPr>
            <p:cNvPr id="239" name="Line"/>
            <p:cNvSpPr/>
            <p:nvPr/>
          </p:nvSpPr>
          <p:spPr>
            <a:xfrm flipV="1">
              <a:off x="98226" y="0"/>
              <a:ext cx="1" cy="1244973"/>
            </a:xfrm>
            <a:prstGeom prst="line">
              <a:avLst/>
            </a:prstGeom>
            <a:noFill/>
            <a:ln w="3175" cap="flat">
              <a:solidFill>
                <a:srgbClr val="818181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indent="0" defTabSz="321468">
                <a:spcBef>
                  <a:spcPts val="0"/>
                </a:spcBef>
                <a:buClrTx/>
                <a:buSzTx/>
                <a:buNone/>
                <a:defRPr sz="800">
                  <a:latin typeface="+mj-lt"/>
                  <a:ea typeface="+mj-ea"/>
                  <a:cs typeface="+mj-cs"/>
                  <a:sym typeface="Helvetica"/>
                </a:defRPr>
              </a:pPr>
              <a:endParaRPr dirty="0"/>
            </a:p>
          </p:txBody>
        </p:sp>
        <p:sp>
          <p:nvSpPr>
            <p:cNvPr id="240" name="Line"/>
            <p:cNvSpPr/>
            <p:nvPr/>
          </p:nvSpPr>
          <p:spPr>
            <a:xfrm flipV="1">
              <a:off x="8206382" y="0"/>
              <a:ext cx="1" cy="1244973"/>
            </a:xfrm>
            <a:prstGeom prst="line">
              <a:avLst/>
            </a:prstGeom>
            <a:noFill/>
            <a:ln w="3175" cap="flat">
              <a:solidFill>
                <a:srgbClr val="818181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indent="0" defTabSz="321468">
                <a:spcBef>
                  <a:spcPts val="0"/>
                </a:spcBef>
                <a:buClrTx/>
                <a:buSzTx/>
                <a:buNone/>
                <a:defRPr sz="800">
                  <a:latin typeface="+mj-lt"/>
                  <a:ea typeface="+mj-ea"/>
                  <a:cs typeface="+mj-cs"/>
                  <a:sym typeface="Helvetica"/>
                </a:defRPr>
              </a:pPr>
              <a:endParaRPr dirty="0"/>
            </a:p>
          </p:txBody>
        </p:sp>
        <p:sp>
          <p:nvSpPr>
            <p:cNvPr id="241" name="Line"/>
            <p:cNvSpPr/>
            <p:nvPr/>
          </p:nvSpPr>
          <p:spPr>
            <a:xfrm flipH="1">
              <a:off x="98226" y="0"/>
              <a:ext cx="8117087" cy="3"/>
            </a:xfrm>
            <a:prstGeom prst="line">
              <a:avLst/>
            </a:prstGeom>
            <a:noFill/>
            <a:ln w="3175" cap="flat">
              <a:solidFill>
                <a:srgbClr val="818181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indent="0" defTabSz="321468">
                <a:spcBef>
                  <a:spcPts val="0"/>
                </a:spcBef>
                <a:buClrTx/>
                <a:buSzTx/>
                <a:buNone/>
                <a:defRPr sz="800">
                  <a:latin typeface="+mj-lt"/>
                  <a:ea typeface="+mj-ea"/>
                  <a:cs typeface="+mj-cs"/>
                  <a:sym typeface="Helvetica"/>
                </a:defRPr>
              </a:pPr>
              <a:endParaRPr dirty="0"/>
            </a:p>
          </p:txBody>
        </p:sp>
        <p:pic>
          <p:nvPicPr>
            <p:cNvPr id="242" name="endpoints.pdf" descr="endpoints.pdf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17085" y="1236043"/>
              <a:ext cx="196455" cy="196454"/>
            </a:xfrm>
            <a:prstGeom prst="rect">
              <a:avLst/>
            </a:prstGeom>
            <a:ln w="3175" cap="flat">
              <a:noFill/>
              <a:miter lim="400000"/>
            </a:ln>
            <a:effectLst/>
          </p:spPr>
        </p:pic>
        <p:pic>
          <p:nvPicPr>
            <p:cNvPr id="243" name="endpoints.pdf" descr="endpoints.pdf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1236043"/>
              <a:ext cx="196454" cy="196454"/>
            </a:xfrm>
            <a:prstGeom prst="rect">
              <a:avLst/>
            </a:prstGeom>
            <a:ln w="3175" cap="flat">
              <a:noFill/>
              <a:miter lim="400000"/>
            </a:ln>
            <a:effectLst/>
          </p:spPr>
        </p:pic>
      </p:grpSp>
      <p:pic>
        <p:nvPicPr>
          <p:cNvPr id="245" name="droppedImage.pdf" descr="droppedImage.pd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8390" y="3330773"/>
            <a:ext cx="598290" cy="187524"/>
          </a:xfrm>
          <a:prstGeom prst="rect">
            <a:avLst/>
          </a:prstGeom>
          <a:ln w="3175">
            <a:miter lim="400000"/>
          </a:ln>
        </p:spPr>
      </p:pic>
      <p:sp>
        <p:nvSpPr>
          <p:cNvPr id="246" name="Rectangle"/>
          <p:cNvSpPr/>
          <p:nvPr/>
        </p:nvSpPr>
        <p:spPr>
          <a:xfrm>
            <a:off x="375046" y="375046"/>
            <a:ext cx="8572501" cy="6286501"/>
          </a:xfrm>
          <a:prstGeom prst="rect">
            <a:avLst/>
          </a:prstGeom>
          <a:solidFill>
            <a:srgbClr val="C2C3C4">
              <a:alpha val="40000"/>
            </a:srgbClr>
          </a:solidFill>
          <a:ln w="3175">
            <a:miter lim="400000"/>
          </a:ln>
        </p:spPr>
        <p:txBody>
          <a:bodyPr lIns="35718" tIns="35718" rIns="35718" bIns="35718" anchor="ctr"/>
          <a:lstStyle/>
          <a:p>
            <a:pPr marL="0" indent="0" algn="ctr" defTabSz="410765">
              <a:spcBef>
                <a:spcPts val="0"/>
              </a:spcBef>
              <a:buClrTx/>
              <a:buSzTx/>
              <a:buNone/>
              <a:defRPr sz="2600">
                <a:solidFill>
                  <a:schemeClr val="accent3">
                    <a:lumOff val="44000"/>
                  </a:schemeClr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dirty="0"/>
          </a:p>
        </p:txBody>
      </p:sp>
      <p:sp>
        <p:nvSpPr>
          <p:cNvPr id="247" name="Rectangle"/>
          <p:cNvSpPr/>
          <p:nvPr/>
        </p:nvSpPr>
        <p:spPr>
          <a:xfrm>
            <a:off x="464343" y="464343"/>
            <a:ext cx="8572501" cy="6286501"/>
          </a:xfrm>
          <a:prstGeom prst="rect">
            <a:avLst/>
          </a:prstGeom>
          <a:solidFill>
            <a:srgbClr val="C2C3C4">
              <a:alpha val="40000"/>
            </a:srgbClr>
          </a:solidFill>
          <a:ln w="3175">
            <a:miter lim="400000"/>
          </a:ln>
        </p:spPr>
        <p:txBody>
          <a:bodyPr lIns="35718" tIns="35718" rIns="35718" bIns="35718" anchor="ctr"/>
          <a:lstStyle/>
          <a:p>
            <a:pPr marL="0" indent="0" algn="ctr" defTabSz="410765">
              <a:spcBef>
                <a:spcPts val="0"/>
              </a:spcBef>
              <a:buClrTx/>
              <a:buSzTx/>
              <a:buNone/>
              <a:defRPr sz="2600">
                <a:solidFill>
                  <a:schemeClr val="accent3">
                    <a:lumOff val="44000"/>
                  </a:schemeClr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dirty="0"/>
          </a:p>
        </p:txBody>
      </p:sp>
      <p:pic>
        <p:nvPicPr>
          <p:cNvPr id="248" name="droppedImage.pdf" descr="droppedImage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7320" y="3321843"/>
            <a:ext cx="589360" cy="214314"/>
          </a:xfrm>
          <a:prstGeom prst="rect">
            <a:avLst/>
          </a:prstGeom>
          <a:ln w="3175">
            <a:miter lim="400000"/>
          </a:ln>
        </p:spPr>
      </p:pic>
      <p:sp>
        <p:nvSpPr>
          <p:cNvPr id="249" name="Title Text"/>
          <p:cNvSpPr>
            <a:spLocks noGrp="1"/>
          </p:cNvSpPr>
          <p:nvPr>
            <p:ph type="title"/>
          </p:nvPr>
        </p:nvSpPr>
        <p:spPr>
          <a:xfrm>
            <a:off x="732234" y="589359"/>
            <a:ext cx="7679532" cy="1473399"/>
          </a:xfrm>
          <a:prstGeom prst="rect">
            <a:avLst/>
          </a:prstGeom>
        </p:spPr>
        <p:txBody>
          <a:bodyPr lIns="35718" tIns="35718" rIns="35718" bIns="35718"/>
          <a:lstStyle>
            <a:lvl1pPr algn="ctr" defTabSz="410765">
              <a:lnSpc>
                <a:spcPct val="95000"/>
              </a:lnSpc>
              <a:defRPr sz="4600">
                <a:solidFill>
                  <a:srgbClr val="474747"/>
                </a:solidFill>
                <a:latin typeface="Bodoni SvtyTwo ITC TT-Bold"/>
                <a:ea typeface="Bodoni SvtyTwo ITC TT-Bold"/>
                <a:cs typeface="Bodoni SvtyTwo ITC TT-Bold"/>
                <a:sym typeface="Bodoni SvtyTwo ITC TT-Bold"/>
              </a:defRPr>
            </a:lvl1pPr>
          </a:lstStyle>
          <a:p>
            <a:r>
              <a:t>Title Text</a:t>
            </a:r>
          </a:p>
        </p:txBody>
      </p:sp>
      <p:sp>
        <p:nvSpPr>
          <p:cNvPr id="250" name="Slide Number"/>
          <p:cNvSpPr>
            <a:spLocks noGrp="1"/>
          </p:cNvSpPr>
          <p:nvPr>
            <p:ph type="sldNum" sz="quarter" idx="2"/>
          </p:nvPr>
        </p:nvSpPr>
        <p:spPr>
          <a:xfrm>
            <a:off x="4447132" y="6599039"/>
            <a:ext cx="241161" cy="236538"/>
          </a:xfrm>
          <a:prstGeom prst="rect">
            <a:avLst/>
          </a:prstGeom>
        </p:spPr>
        <p:txBody>
          <a:bodyPr wrap="none" lIns="35718" tIns="35718" rIns="35718" bIns="35718" anchor="t"/>
          <a:lstStyle>
            <a:lvl1pPr algn="ctr" defTabSz="410765">
              <a:defRPr sz="1100">
                <a:solidFill>
                  <a:srgbClr val="919191"/>
                </a:solidFill>
                <a:latin typeface="Bodoni SvtyTwo ITC TT-Bold"/>
                <a:ea typeface="Bodoni SvtyTwo ITC TT-Bold"/>
                <a:cs typeface="Bodoni SvtyTwo ITC TT-Bold"/>
                <a:sym typeface="Bodoni SvtyTwo ITC TT-Bold"/>
              </a:defRPr>
            </a:lvl1pPr>
          </a:lstStyle>
          <a:p>
            <a:fld id="{86CB4B4D-7CA3-9044-876B-883B54F8677D}" type="slidenum">
              <a:rPr/>
              <a:t>‹#›</a:t>
            </a:fld>
            <a:endParaRPr dirty="0"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Rectangle"/>
          <p:cNvSpPr/>
          <p:nvPr/>
        </p:nvSpPr>
        <p:spPr>
          <a:xfrm rot="5400000" flipV="1">
            <a:off x="3999705" y="-4001292"/>
            <a:ext cx="1143002" cy="9145589"/>
          </a:xfrm>
          <a:prstGeom prst="rect">
            <a:avLst/>
          </a:prstGeom>
          <a:solidFill>
            <a:srgbClr val="F79646"/>
          </a:solidFill>
          <a:ln>
            <a:solidFill>
              <a:srgbClr val="F79646"/>
            </a:solidFill>
            <a:miter/>
          </a:ln>
        </p:spPr>
        <p:txBody>
          <a:bodyPr lIns="45719" rIns="45719"/>
          <a:lstStyle/>
          <a:p>
            <a:pPr marL="0" indent="0">
              <a:spcBef>
                <a:spcPts val="0"/>
              </a:spcBef>
              <a:buClrTx/>
              <a:buSzTx/>
              <a:buNone/>
              <a:defRPr sz="1800">
                <a:solidFill>
                  <a:srgbClr val="0F243E"/>
                </a:solidFill>
              </a:defRPr>
            </a:pPr>
            <a:endParaRPr dirty="0"/>
          </a:p>
        </p:txBody>
      </p:sp>
      <p:sp>
        <p:nvSpPr>
          <p:cNvPr id="285" name="INTRODUCTION   CS446 Fall ’16"/>
          <p:cNvSpPr/>
          <p:nvPr/>
        </p:nvSpPr>
        <p:spPr>
          <a:xfrm>
            <a:off x="209759" y="6348197"/>
            <a:ext cx="8781841" cy="383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marL="0" indent="0">
              <a:spcBef>
                <a:spcPts val="400"/>
              </a:spcBef>
              <a:buClrTx/>
              <a:buSzTx/>
              <a:buNone/>
              <a:defRPr sz="2000">
                <a:solidFill>
                  <a:srgbClr val="0F243E"/>
                </a:solidFill>
              </a:defRPr>
            </a:lvl1pPr>
          </a:lstStyle>
          <a:p>
            <a:r>
              <a:rPr dirty="0"/>
              <a:t>INTRODUCTION			CS446 Fall ’16				</a:t>
            </a:r>
          </a:p>
        </p:txBody>
      </p:sp>
      <p:sp>
        <p:nvSpPr>
          <p:cNvPr id="286" name="Title Text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4400">
                <a:solidFill>
                  <a:srgbClr val="0F243E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Title Text</a:t>
            </a:r>
          </a:p>
        </p:txBody>
      </p:sp>
      <p:sp>
        <p:nvSpPr>
          <p:cNvPr id="28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16257" y="6347142"/>
            <a:ext cx="370543" cy="383541"/>
          </a:xfrm>
          <a:prstGeom prst="rect">
            <a:avLst/>
          </a:prstGeom>
        </p:spPr>
        <p:txBody>
          <a:bodyPr wrap="none" anchor="ctr"/>
          <a:lstStyle>
            <a:lvl1pPr>
              <a:defRPr sz="2000">
                <a:solidFill>
                  <a:srgbClr val="0F243E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rPr/>
              <a:t>‹#›</a:t>
            </a:fld>
            <a:endParaRPr dirty="0"/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Rectangle"/>
          <p:cNvSpPr/>
          <p:nvPr/>
        </p:nvSpPr>
        <p:spPr>
          <a:xfrm>
            <a:off x="0" y="134938"/>
            <a:ext cx="9144000" cy="1440061"/>
          </a:xfrm>
          <a:prstGeom prst="rect">
            <a:avLst/>
          </a:prstGeom>
          <a:solidFill>
            <a:srgbClr val="0E3E00"/>
          </a:solidFill>
          <a:ln w="12700">
            <a:miter lim="400000"/>
          </a:ln>
        </p:spPr>
        <p:txBody>
          <a:bodyPr lIns="45719" rIns="45719"/>
          <a:lstStyle/>
          <a:p>
            <a:pPr marL="0" indent="0" algn="ctr">
              <a:spcBef>
                <a:spcPts val="0"/>
              </a:spcBef>
              <a:buClrTx/>
              <a:buSzTx/>
              <a:buNone/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dirty="0"/>
          </a:p>
        </p:txBody>
      </p:sp>
      <p:sp>
        <p:nvSpPr>
          <p:cNvPr id="295" name="INTRODUCTION        CMPS-3240/6240 Fall ’16"/>
          <p:cNvSpPr/>
          <p:nvPr/>
        </p:nvSpPr>
        <p:spPr>
          <a:xfrm>
            <a:off x="366265" y="6297397"/>
            <a:ext cx="8411470" cy="383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marL="0" indent="0">
              <a:spcBef>
                <a:spcPts val="400"/>
              </a:spcBef>
              <a:buClrTx/>
              <a:buSzTx/>
              <a:buNone/>
              <a:defRPr sz="2000">
                <a:solidFill>
                  <a:srgbClr val="0F243E"/>
                </a:solidFill>
              </a:defRPr>
            </a:lvl1pPr>
          </a:lstStyle>
          <a:p>
            <a:r>
              <a:rPr dirty="0"/>
              <a:t>INTRODUCTION		      CMPS-3240/6240 Fall ’16			</a:t>
            </a:r>
          </a:p>
        </p:txBody>
      </p:sp>
      <p:sp>
        <p:nvSpPr>
          <p:cNvPr id="29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543800" y="6451345"/>
            <a:ext cx="914400" cy="330456"/>
          </a:xfrm>
          <a:prstGeom prst="rect">
            <a:avLst/>
          </a:prstGeom>
        </p:spPr>
        <p:txBody>
          <a:bodyPr/>
          <a:lstStyle>
            <a:lvl1pPr>
              <a:defRPr sz="1200">
                <a:latin typeface="Tempus Sans ITC"/>
                <a:ea typeface="Tempus Sans ITC"/>
                <a:cs typeface="Tempus Sans ITC"/>
                <a:sym typeface="Tempus Sans ITC"/>
              </a:defRPr>
            </a:lvl1pPr>
          </a:lstStyle>
          <a:p>
            <a:fld id="{86CB4B4D-7CA3-9044-876B-883B54F8677D}" type="slidenum">
              <a:rPr/>
              <a:t>‹#›</a:t>
            </a:fld>
            <a:endParaRPr dirty="0"/>
          </a:p>
        </p:txBody>
      </p:sp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Rectangle"/>
          <p:cNvSpPr/>
          <p:nvPr/>
        </p:nvSpPr>
        <p:spPr>
          <a:xfrm>
            <a:off x="0" y="134938"/>
            <a:ext cx="9144000" cy="1440061"/>
          </a:xfrm>
          <a:prstGeom prst="rect">
            <a:avLst/>
          </a:prstGeom>
          <a:solidFill>
            <a:srgbClr val="0E3E00"/>
          </a:solidFill>
          <a:ln w="12700">
            <a:miter lim="400000"/>
          </a:ln>
        </p:spPr>
        <p:txBody>
          <a:bodyPr lIns="45719" rIns="45719"/>
          <a:lstStyle/>
          <a:p>
            <a:pPr marL="0" indent="0" algn="ctr">
              <a:spcBef>
                <a:spcPts val="0"/>
              </a:spcBef>
              <a:buClrTx/>
              <a:buSzTx/>
              <a:buNone/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dirty="0"/>
          </a:p>
        </p:txBody>
      </p:sp>
      <p:sp>
        <p:nvSpPr>
          <p:cNvPr id="304" name="Evaluating hypothesis          CMPS-3240/6240 Fall ’16"/>
          <p:cNvSpPr/>
          <p:nvPr/>
        </p:nvSpPr>
        <p:spPr>
          <a:xfrm>
            <a:off x="102647" y="6391546"/>
            <a:ext cx="8938707" cy="383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marL="0" indent="0">
              <a:spcBef>
                <a:spcPts val="400"/>
              </a:spcBef>
              <a:buClrTx/>
              <a:buSzTx/>
              <a:buNone/>
              <a:defRPr sz="2000">
                <a:solidFill>
                  <a:srgbClr val="0F243E"/>
                </a:solidFill>
              </a:defRPr>
            </a:lvl1pPr>
          </a:lstStyle>
          <a:p>
            <a:r>
              <a:rPr dirty="0"/>
              <a:t>Evaluating hypothesis          CMPS-3240/6240 Fall ’16	</a:t>
            </a:r>
          </a:p>
        </p:txBody>
      </p:sp>
      <p:sp>
        <p:nvSpPr>
          <p:cNvPr id="30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543800" y="6451345"/>
            <a:ext cx="914400" cy="330456"/>
          </a:xfrm>
          <a:prstGeom prst="rect">
            <a:avLst/>
          </a:prstGeom>
        </p:spPr>
        <p:txBody>
          <a:bodyPr/>
          <a:lstStyle>
            <a:lvl1pPr>
              <a:defRPr sz="1200">
                <a:latin typeface="Tempus Sans ITC"/>
                <a:ea typeface="Tempus Sans ITC"/>
                <a:cs typeface="Tempus Sans ITC"/>
                <a:sym typeface="Tempus Sans ITC"/>
              </a:defRPr>
            </a:lvl1pPr>
          </a:lstStyle>
          <a:p>
            <a:fld id="{86CB4B4D-7CA3-9044-876B-883B54F8677D}" type="slidenum">
              <a:rPr/>
              <a:t>‹#›</a:t>
            </a:fld>
            <a:endParaRPr dirty="0"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"/>
          <p:cNvSpPr/>
          <p:nvPr/>
        </p:nvSpPr>
        <p:spPr>
          <a:xfrm>
            <a:off x="0" y="0"/>
            <a:ext cx="3505200" cy="6858000"/>
          </a:xfrm>
          <a:prstGeom prst="rect">
            <a:avLst/>
          </a:prstGeom>
          <a:gradFill>
            <a:gsLst>
              <a:gs pos="0">
                <a:srgbClr val="608D6B"/>
              </a:gs>
              <a:gs pos="100000">
                <a:schemeClr val="accent3">
                  <a:lumOff val="44000"/>
                </a:schemeClr>
              </a:gs>
            </a:gsLst>
          </a:gradFill>
          <a:ln w="12700">
            <a:miter lim="400000"/>
          </a:ln>
        </p:spPr>
        <p:txBody>
          <a:bodyPr lIns="45719" rIns="45719" anchor="ctr"/>
          <a:lstStyle/>
          <a:p>
            <a:pPr marL="0" indent="0" algn="ctr">
              <a:spcBef>
                <a:spcPts val="0"/>
              </a:spcBef>
              <a:buClrTx/>
              <a:buSzTx/>
              <a:buNone/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dirty="0"/>
          </a:p>
        </p:txBody>
      </p:sp>
      <p:sp>
        <p:nvSpPr>
          <p:cNvPr id="2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553200" y="5988050"/>
            <a:ext cx="2133600" cy="368301"/>
          </a:xfrm>
          <a:prstGeom prst="rect">
            <a:avLst/>
          </a:prstGeom>
        </p:spPr>
        <p:txBody>
          <a:bodyPr/>
          <a:lstStyle>
            <a:lvl1pPr>
              <a:defRPr sz="1200">
                <a:latin typeface="Tempus Sans ITC"/>
                <a:ea typeface="Tempus Sans ITC"/>
                <a:cs typeface="Tempus Sans ITC"/>
                <a:sym typeface="Tempus Sans ITC"/>
              </a:defRPr>
            </a:lvl1pPr>
          </a:lstStyle>
          <a:p>
            <a:fld id="{86CB4B4D-7CA3-9044-876B-883B54F8677D}" type="slidenum">
              <a:rPr/>
              <a:t>‹#›</a:t>
            </a:fld>
            <a:endParaRPr dirty="0"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Rectangle"/>
          <p:cNvSpPr/>
          <p:nvPr/>
        </p:nvSpPr>
        <p:spPr>
          <a:xfrm>
            <a:off x="0" y="134938"/>
            <a:ext cx="9144000" cy="773559"/>
          </a:xfrm>
          <a:prstGeom prst="rect">
            <a:avLst/>
          </a:prstGeom>
          <a:solidFill>
            <a:schemeClr val="accent2"/>
          </a:solidFill>
          <a:ln w="25400">
            <a:solidFill>
              <a:srgbClr val="B7770E"/>
            </a:solidFill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/>
          <a:lstStyle/>
          <a:p>
            <a:pPr marL="0" indent="0">
              <a:spcBef>
                <a:spcPts val="0"/>
              </a:spcBef>
              <a:buClrTx/>
              <a:buSzTx/>
              <a:buNone/>
              <a:defRPr sz="1800">
                <a:solidFill>
                  <a:schemeClr val="accent3">
                    <a:lumOff val="44000"/>
                  </a:schemeClr>
                </a:solidFill>
                <a:latin typeface="Tempus Sans ITC"/>
                <a:ea typeface="Tempus Sans ITC"/>
                <a:cs typeface="Tempus Sans ITC"/>
                <a:sym typeface="Tempus Sans ITC"/>
              </a:defRPr>
            </a:pPr>
            <a:endParaRPr dirty="0"/>
          </a:p>
        </p:txBody>
      </p:sp>
      <p:sp>
        <p:nvSpPr>
          <p:cNvPr id="31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543800" y="6451345"/>
            <a:ext cx="914400" cy="330456"/>
          </a:xfrm>
          <a:prstGeom prst="rect">
            <a:avLst/>
          </a:prstGeom>
        </p:spPr>
        <p:txBody>
          <a:bodyPr/>
          <a:lstStyle>
            <a:lvl1pPr>
              <a:defRPr sz="1200">
                <a:latin typeface="Tempus Sans ITC"/>
                <a:ea typeface="Tempus Sans ITC"/>
                <a:cs typeface="Tempus Sans ITC"/>
                <a:sym typeface="Tempus Sans ITC"/>
              </a:defRPr>
            </a:lvl1pPr>
          </a:lstStyle>
          <a:p>
            <a:fld id="{86CB4B4D-7CA3-9044-876B-883B54F8677D}" type="slidenum">
              <a:rPr/>
              <a:t>‹#›</a:t>
            </a:fld>
            <a:endParaRPr dirty="0"/>
          </a:p>
        </p:txBody>
      </p:sp>
    </p:spTree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" name="ccg_02" descr="ccg_0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99175"/>
            <a:ext cx="4343400" cy="758825"/>
          </a:xfrm>
          <a:prstGeom prst="rect">
            <a:avLst/>
          </a:prstGeom>
          <a:ln w="12700">
            <a:miter lim="400000"/>
          </a:ln>
        </p:spPr>
      </p:pic>
      <p:pic>
        <p:nvPicPr>
          <p:cNvPr id="321" name="UILogoCL1c" descr="UILogoCL1c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4400" y="6248400"/>
            <a:ext cx="482600" cy="533400"/>
          </a:xfrm>
          <a:prstGeom prst="rect">
            <a:avLst/>
          </a:prstGeom>
          <a:ln w="12700">
            <a:miter lim="400000"/>
          </a:ln>
        </p:spPr>
      </p:pic>
      <p:sp>
        <p:nvSpPr>
          <p:cNvPr id="322" name="Rectangle"/>
          <p:cNvSpPr/>
          <p:nvPr/>
        </p:nvSpPr>
        <p:spPr>
          <a:xfrm>
            <a:off x="0" y="134938"/>
            <a:ext cx="9144000" cy="274637"/>
          </a:xfrm>
          <a:prstGeom prst="rect">
            <a:avLst/>
          </a:prstGeom>
          <a:gradFill>
            <a:gsLst>
              <a:gs pos="0">
                <a:srgbClr val="FF9900"/>
              </a:gs>
              <a:gs pos="100000">
                <a:schemeClr val="accent3">
                  <a:lumOff val="44000"/>
                </a:schemeClr>
              </a:gs>
            </a:gsLst>
          </a:gradFill>
          <a:ln w="12700">
            <a:miter lim="400000"/>
          </a:ln>
        </p:spPr>
        <p:txBody>
          <a:bodyPr lIns="45719" rIns="45719"/>
          <a:lstStyle/>
          <a:p>
            <a:pPr marL="0" indent="0">
              <a:spcBef>
                <a:spcPts val="0"/>
              </a:spcBef>
              <a:buClrTx/>
              <a:buSzTx/>
              <a:buNone/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dirty="0"/>
          </a:p>
        </p:txBody>
      </p:sp>
      <p:sp>
        <p:nvSpPr>
          <p:cNvPr id="323" name="Title Text"/>
          <p:cNvSpPr txBox="1">
            <a:spLocks noGrp="1"/>
          </p:cNvSpPr>
          <p:nvPr>
            <p:ph type="title"/>
          </p:nvPr>
        </p:nvSpPr>
        <p:spPr>
          <a:xfrm>
            <a:off x="152400" y="228600"/>
            <a:ext cx="8229600" cy="990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Title Text</a:t>
            </a:r>
          </a:p>
        </p:txBody>
      </p:sp>
      <p:sp>
        <p:nvSpPr>
          <p:cNvPr id="324" name="Body Level One…"/>
          <p:cNvSpPr txBox="1">
            <a:spLocks noGrp="1"/>
          </p:cNvSpPr>
          <p:nvPr>
            <p:ph type="body" idx="1"/>
          </p:nvPr>
        </p:nvSpPr>
        <p:spPr>
          <a:xfrm>
            <a:off x="457200" y="1219200"/>
            <a:ext cx="8229600" cy="563880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2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543800" y="6512560"/>
            <a:ext cx="914400" cy="269240"/>
          </a:xfrm>
          <a:prstGeom prst="rect">
            <a:avLst/>
          </a:prstGeom>
        </p:spPr>
        <p:txBody>
          <a:bodyPr/>
          <a:lstStyle>
            <a:lvl1pPr>
              <a:defRPr sz="12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rPr/>
              <a:t>‹#›</a:t>
            </a:fld>
            <a:endParaRPr dirty="0"/>
          </a:p>
        </p:txBody>
      </p:sp>
    </p:spTree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Rectangle"/>
          <p:cNvSpPr/>
          <p:nvPr/>
        </p:nvSpPr>
        <p:spPr>
          <a:xfrm>
            <a:off x="0" y="134938"/>
            <a:ext cx="9144000" cy="945803"/>
          </a:xfrm>
          <a:prstGeom prst="rect">
            <a:avLst/>
          </a:prstGeom>
          <a:solidFill>
            <a:srgbClr val="0E3E00"/>
          </a:solidFill>
          <a:ln w="12700">
            <a:miter lim="400000"/>
          </a:ln>
        </p:spPr>
        <p:txBody>
          <a:bodyPr lIns="45719" rIns="45719"/>
          <a:lstStyle/>
          <a:p>
            <a:pPr marL="0" indent="0" algn="ctr">
              <a:spcBef>
                <a:spcPts val="0"/>
              </a:spcBef>
              <a:buClrTx/>
              <a:buSzTx/>
              <a:buNone/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dirty="0"/>
          </a:p>
        </p:txBody>
      </p:sp>
      <p:sp>
        <p:nvSpPr>
          <p:cNvPr id="36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 dirty="0"/>
          </a:p>
        </p:txBody>
      </p:sp>
    </p:spTree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AutoShape 7"/>
          <p:cNvSpPr/>
          <p:nvPr/>
        </p:nvSpPr>
        <p:spPr>
          <a:xfrm>
            <a:off x="-3810" y="714375"/>
            <a:ext cx="9151620" cy="47625"/>
          </a:xfrm>
          <a:prstGeom prst="rect">
            <a:avLst/>
          </a:prstGeom>
          <a:solidFill>
            <a:srgbClr val="333399"/>
          </a:solidFill>
          <a:ln w="12700">
            <a:miter lim="400000"/>
          </a:ln>
        </p:spPr>
        <p:txBody>
          <a:bodyPr lIns="45719" rIns="45719" anchor="ctr"/>
          <a:lstStyle/>
          <a:p>
            <a:pPr marL="0" indent="0">
              <a:spcBef>
                <a:spcPts val="0"/>
              </a:spcBef>
              <a:buClrTx/>
              <a:buSzTx/>
              <a:buNone/>
              <a:defRPr sz="1800">
                <a:latin typeface="Arial"/>
                <a:ea typeface="Arial"/>
                <a:cs typeface="Arial"/>
                <a:sym typeface="Arial"/>
              </a:defRPr>
            </a:pPr>
            <a:endParaRPr dirty="0"/>
          </a:p>
        </p:txBody>
      </p:sp>
      <p:sp>
        <p:nvSpPr>
          <p:cNvPr id="373" name="Title Text"/>
          <p:cNvSpPr txBox="1">
            <a:spLocks noGrp="1"/>
          </p:cNvSpPr>
          <p:nvPr>
            <p:ph type="title"/>
          </p:nvPr>
        </p:nvSpPr>
        <p:spPr>
          <a:xfrm>
            <a:off x="1463675" y="98425"/>
            <a:ext cx="7496175" cy="549275"/>
          </a:xfrm>
          <a:prstGeom prst="rect">
            <a:avLst/>
          </a:prstGeom>
        </p:spPr>
        <p:txBody>
          <a:bodyPr lIns="45671" tIns="45671" rIns="45671" bIns="45671">
            <a:normAutofit/>
          </a:bodyPr>
          <a:lstStyle>
            <a:lvl1pPr algn="r">
              <a:defRPr b="1" i="1"/>
            </a:lvl1pPr>
          </a:lstStyle>
          <a:p>
            <a:r>
              <a:t>Title Text</a:t>
            </a:r>
          </a:p>
        </p:txBody>
      </p:sp>
      <p:sp>
        <p:nvSpPr>
          <p:cNvPr id="37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92014" y="6583680"/>
            <a:ext cx="245306" cy="226888"/>
          </a:xfrm>
          <a:prstGeom prst="rect">
            <a:avLst/>
          </a:prstGeom>
        </p:spPr>
        <p:txBody>
          <a:bodyPr wrap="none" lIns="45671" tIns="45671" rIns="45671" bIns="45671" anchor="t"/>
          <a:lstStyle>
            <a:lvl1pPr>
              <a:defRPr sz="1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rPr/>
              <a:t>‹#›</a:t>
            </a:fld>
            <a:endParaRPr dirty="0"/>
          </a:p>
        </p:txBody>
      </p:sp>
    </p:spTree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Rectangle"/>
          <p:cNvSpPr/>
          <p:nvPr/>
        </p:nvSpPr>
        <p:spPr>
          <a:xfrm>
            <a:off x="0" y="134938"/>
            <a:ext cx="9144000" cy="786110"/>
          </a:xfrm>
          <a:prstGeom prst="rect">
            <a:avLst/>
          </a:prstGeom>
          <a:solidFill>
            <a:srgbClr val="0E3E00"/>
          </a:solidFill>
          <a:ln w="12700">
            <a:miter lim="400000"/>
          </a:ln>
        </p:spPr>
        <p:txBody>
          <a:bodyPr lIns="45719" rIns="45719"/>
          <a:lstStyle/>
          <a:p>
            <a:pPr marL="0" indent="0" algn="ctr">
              <a:spcBef>
                <a:spcPts val="0"/>
              </a:spcBef>
              <a:buClrTx/>
              <a:buSzTx/>
              <a:buNone/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dirty="0"/>
          </a:p>
        </p:txBody>
      </p:sp>
      <p:sp>
        <p:nvSpPr>
          <p:cNvPr id="38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 dirty="0"/>
          </a:p>
        </p:txBody>
      </p:sp>
    </p:spTree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Title Text"/>
          <p:cNvSpPr txBox="1">
            <a:spLocks noGrp="1"/>
          </p:cNvSpPr>
          <p:nvPr>
            <p:ph type="title"/>
          </p:nvPr>
        </p:nvSpPr>
        <p:spPr>
          <a:xfrm>
            <a:off x="628650" y="1131093"/>
            <a:ext cx="7886700" cy="994173"/>
          </a:xfrm>
          <a:prstGeom prst="rect">
            <a:avLst/>
          </a:prstGeom>
        </p:spPr>
        <p:txBody>
          <a:bodyPr lIns="34275" tIns="34275" rIns="34275" bIns="34275">
            <a:normAutofit/>
          </a:bodyPr>
          <a:lstStyle>
            <a:lvl1pPr defTabSz="1219200">
              <a:lnSpc>
                <a:spcPct val="90000"/>
              </a:lnSpc>
              <a:defRPr sz="44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Title Text</a:t>
            </a:r>
          </a:p>
        </p:txBody>
      </p:sp>
      <p:sp>
        <p:nvSpPr>
          <p:cNvPr id="407" name="Body Level One…"/>
          <p:cNvSpPr txBox="1">
            <a:spLocks noGrp="1"/>
          </p:cNvSpPr>
          <p:nvPr>
            <p:ph type="body" idx="1"/>
          </p:nvPr>
        </p:nvSpPr>
        <p:spPr>
          <a:xfrm>
            <a:off x="628650" y="2226469"/>
            <a:ext cx="7886700" cy="3263505"/>
          </a:xfrm>
          <a:prstGeom prst="rect">
            <a:avLst/>
          </a:prstGeom>
        </p:spPr>
        <p:txBody>
          <a:bodyPr lIns="34275" tIns="34275" rIns="34275" bIns="34275">
            <a:normAutofit/>
          </a:bodyPr>
          <a:lstStyle>
            <a:lvl1pPr marL="563033" indent="-423333" defTabSz="1219200">
              <a:lnSpc>
                <a:spcPct val="90000"/>
              </a:lnSpc>
              <a:spcBef>
                <a:spcPts val="1000"/>
              </a:spcBef>
              <a:buClr>
                <a:srgbClr val="000000"/>
              </a:buClr>
              <a:buSzPts val="2800"/>
              <a:buFont typeface="Arial"/>
              <a:buChar char="•"/>
              <a:defRPr sz="2800"/>
            </a:lvl1pPr>
            <a:lvl2pPr marL="1090788" indent="-493888" defTabSz="1219200">
              <a:lnSpc>
                <a:spcPct val="90000"/>
              </a:lnSpc>
              <a:spcBef>
                <a:spcPts val="1000"/>
              </a:spcBef>
              <a:buClr>
                <a:srgbClr val="000000"/>
              </a:buClr>
              <a:buSzPts val="2800"/>
              <a:buFont typeface="Arial"/>
              <a:buChar char="•"/>
              <a:defRPr sz="2800"/>
            </a:lvl2pPr>
            <a:lvl3pPr marL="1646766" indent="-592666" defTabSz="1219200">
              <a:lnSpc>
                <a:spcPct val="90000"/>
              </a:lnSpc>
              <a:spcBef>
                <a:spcPts val="1000"/>
              </a:spcBef>
              <a:buClr>
                <a:srgbClr val="000000"/>
              </a:buClr>
              <a:buSzPts val="2800"/>
              <a:buFont typeface="Arial"/>
              <a:buChar char="•"/>
              <a:defRPr sz="2800"/>
            </a:lvl3pPr>
            <a:lvl4pPr marL="2146300" indent="-635000" defTabSz="1219200">
              <a:lnSpc>
                <a:spcPct val="90000"/>
              </a:lnSpc>
              <a:spcBef>
                <a:spcPts val="1000"/>
              </a:spcBef>
              <a:buClr>
                <a:srgbClr val="000000"/>
              </a:buClr>
              <a:buSzPts val="2800"/>
              <a:buFont typeface="Arial"/>
              <a:buChar char="•"/>
              <a:defRPr sz="2800"/>
            </a:lvl4pPr>
            <a:lvl5pPr marL="2603500" indent="-635000" defTabSz="1219200">
              <a:lnSpc>
                <a:spcPct val="90000"/>
              </a:lnSpc>
              <a:spcBef>
                <a:spcPts val="1000"/>
              </a:spcBef>
              <a:buClr>
                <a:srgbClr val="000000"/>
              </a:buClr>
              <a:buSzPts val="2800"/>
              <a:buFont typeface="Arial"/>
              <a:buChar char="•"/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279616" y="5638259"/>
            <a:ext cx="235735" cy="246351"/>
          </a:xfrm>
          <a:prstGeom prst="rect">
            <a:avLst/>
          </a:prstGeom>
        </p:spPr>
        <p:txBody>
          <a:bodyPr wrap="none" lIns="34275" tIns="34275" rIns="34275" bIns="34275" anchor="ctr"/>
          <a:lstStyle>
            <a:lvl1pPr defTabSz="1219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rPr/>
              <a:t>‹#›</a:t>
            </a:fld>
            <a:endParaRPr dirty="0"/>
          </a:p>
        </p:txBody>
      </p:sp>
    </p:spTree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Title Text"/>
          <p:cNvSpPr txBox="1">
            <a:spLocks noGrp="1"/>
          </p:cNvSpPr>
          <p:nvPr>
            <p:ph type="title"/>
          </p:nvPr>
        </p:nvSpPr>
        <p:spPr>
          <a:xfrm>
            <a:off x="628650" y="1131093"/>
            <a:ext cx="7886700" cy="994174"/>
          </a:xfrm>
          <a:prstGeom prst="rect">
            <a:avLst/>
          </a:prstGeom>
        </p:spPr>
        <p:txBody>
          <a:bodyPr lIns="34289" tIns="34289" rIns="34289" bIns="34289">
            <a:normAutofit/>
          </a:bodyPr>
          <a:lstStyle>
            <a:lvl1pPr>
              <a:lnSpc>
                <a:spcPct val="90000"/>
              </a:lnSpc>
              <a:defRPr sz="440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416" name="Body Level One…"/>
          <p:cNvSpPr txBox="1">
            <a:spLocks noGrp="1"/>
          </p:cNvSpPr>
          <p:nvPr>
            <p:ph type="body" idx="1"/>
          </p:nvPr>
        </p:nvSpPr>
        <p:spPr>
          <a:xfrm>
            <a:off x="628650" y="2226468"/>
            <a:ext cx="7886700" cy="3263505"/>
          </a:xfrm>
          <a:prstGeom prst="rect">
            <a:avLst/>
          </a:prstGeom>
        </p:spPr>
        <p:txBody>
          <a:bodyPr lIns="34289" tIns="34289" rIns="34289" bIns="34289">
            <a:normAutofit/>
          </a:bodyPr>
          <a:lstStyle>
            <a:lvl1pPr marL="228600" indent="-228600">
              <a:lnSpc>
                <a:spcPct val="90000"/>
              </a:lnSpc>
              <a:spcBef>
                <a:spcPts val="1000"/>
              </a:spcBef>
              <a:buClrTx/>
              <a:buSzPct val="100000"/>
              <a:buFont typeface="Arial"/>
              <a:buChar char="•"/>
              <a:defRPr sz="2800"/>
            </a:lvl1pPr>
            <a:lvl2pPr marL="723900" indent="-266700">
              <a:lnSpc>
                <a:spcPct val="90000"/>
              </a:lnSpc>
              <a:spcBef>
                <a:spcPts val="1000"/>
              </a:spcBef>
              <a:buClrTx/>
              <a:buSzPct val="100000"/>
              <a:buFont typeface="Arial"/>
              <a:buChar char="•"/>
              <a:defRPr sz="2800"/>
            </a:lvl2pPr>
            <a:lvl3pPr marL="1234439" indent="-320039">
              <a:lnSpc>
                <a:spcPct val="90000"/>
              </a:lnSpc>
              <a:spcBef>
                <a:spcPts val="1000"/>
              </a:spcBef>
              <a:buClrTx/>
              <a:buSzPct val="100000"/>
              <a:buFont typeface="Arial"/>
              <a:buChar char="•"/>
              <a:defRPr sz="2800"/>
            </a:lvl3pPr>
            <a:lvl4pPr marL="1727200" indent="-355600">
              <a:lnSpc>
                <a:spcPct val="90000"/>
              </a:lnSpc>
              <a:spcBef>
                <a:spcPts val="1000"/>
              </a:spcBef>
              <a:buClrTx/>
              <a:buSzPct val="100000"/>
              <a:buFont typeface="Arial"/>
              <a:buChar char="•"/>
              <a:defRPr sz="2800"/>
            </a:lvl4pPr>
            <a:lvl5pPr marL="2184400" indent="-355600">
              <a:lnSpc>
                <a:spcPct val="90000"/>
              </a:lnSpc>
              <a:spcBef>
                <a:spcPts val="1000"/>
              </a:spcBef>
              <a:buClrTx/>
              <a:buFont typeface="Arial"/>
              <a:buChar char="•"/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279586" y="5638244"/>
            <a:ext cx="235765" cy="246381"/>
          </a:xfrm>
          <a:prstGeom prst="rect">
            <a:avLst/>
          </a:prstGeom>
        </p:spPr>
        <p:txBody>
          <a:bodyPr wrap="none" lIns="34289" tIns="34289" rIns="34289" bIns="34289" anchor="ctr"/>
          <a:lstStyle>
            <a:lvl1pPr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rPr/>
              <a:t>‹#›</a:t>
            </a:fld>
            <a:endParaRPr dirty="0"/>
          </a:p>
        </p:txBody>
      </p:sp>
    </p:spTree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Title Text"/>
          <p:cNvSpPr txBox="1">
            <a:spLocks noGrp="1"/>
          </p:cNvSpPr>
          <p:nvPr>
            <p:ph type="title"/>
          </p:nvPr>
        </p:nvSpPr>
        <p:spPr>
          <a:xfrm>
            <a:off x="311708" y="1601824"/>
            <a:ext cx="8520601" cy="2052601"/>
          </a:xfrm>
          <a:prstGeom prst="rect">
            <a:avLst/>
          </a:prstGeom>
        </p:spPr>
        <p:txBody>
          <a:bodyPr lIns="91424" tIns="91424" rIns="91424" bIns="91424" anchor="b">
            <a:normAutofit/>
          </a:bodyPr>
          <a:lstStyle>
            <a:lvl1pPr algn="ctr" defTabSz="1219200">
              <a:defRPr sz="6800"/>
            </a:lvl1pPr>
          </a:lstStyle>
          <a:p>
            <a:r>
              <a:t>Title Text</a:t>
            </a:r>
          </a:p>
        </p:txBody>
      </p:sp>
      <p:sp>
        <p:nvSpPr>
          <p:cNvPr id="42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11699" y="3691375"/>
            <a:ext cx="8520602" cy="792601"/>
          </a:xfrm>
          <a:prstGeom prst="rect">
            <a:avLst/>
          </a:prstGeom>
        </p:spPr>
        <p:txBody>
          <a:bodyPr lIns="91424" tIns="91424" rIns="91424" bIns="91424">
            <a:normAutofit/>
          </a:bodyPr>
          <a:lstStyle>
            <a:lvl1pPr marL="457200" algn="ctr" defTabSz="1219200">
              <a:spcBef>
                <a:spcPts val="0"/>
              </a:spcBef>
              <a:buClrTx/>
              <a:buSzTx/>
              <a:buNone/>
              <a:defRPr sz="36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indent="139700" algn="ctr" defTabSz="1219200">
              <a:spcBef>
                <a:spcPts val="0"/>
              </a:spcBef>
              <a:buClrTx/>
              <a:buSzTx/>
              <a:buNone/>
              <a:defRPr sz="36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457200" indent="596900" algn="ctr" defTabSz="1219200">
              <a:spcBef>
                <a:spcPts val="0"/>
              </a:spcBef>
              <a:buClrTx/>
              <a:buSzTx/>
              <a:buNone/>
              <a:defRPr sz="36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457200" indent="1054100" algn="ctr" defTabSz="1219200">
              <a:spcBef>
                <a:spcPts val="0"/>
              </a:spcBef>
              <a:buClrTx/>
              <a:buSzTx/>
              <a:buNone/>
              <a:defRPr sz="36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457200" indent="1511300" algn="ctr" defTabSz="1219200">
              <a:spcBef>
                <a:spcPts val="0"/>
              </a:spcBef>
              <a:buClrTx/>
              <a:buSzTx/>
              <a:buNone/>
              <a:defRPr sz="36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2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656092" y="5539434"/>
            <a:ext cx="365066" cy="355666"/>
          </a:xfrm>
          <a:prstGeom prst="rect">
            <a:avLst/>
          </a:prstGeom>
        </p:spPr>
        <p:txBody>
          <a:bodyPr wrap="none" lIns="91424" tIns="91424" rIns="91424" bIns="91424" anchor="ctr"/>
          <a:lstStyle>
            <a:lvl1pPr defTabSz="1219200">
              <a:defRPr sz="12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rPr/>
              <a:t>‹#›</a:t>
            </a:fld>
            <a:endParaRPr dirty="0"/>
          </a:p>
        </p:txBody>
      </p:sp>
    </p:spTree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Body Level One…"/>
          <p:cNvSpPr txBox="1">
            <a:spLocks noGrp="1"/>
          </p:cNvSpPr>
          <p:nvPr>
            <p:ph type="body" idx="1"/>
          </p:nvPr>
        </p:nvSpPr>
        <p:spPr>
          <a:xfrm>
            <a:off x="432000" y="2099250"/>
            <a:ext cx="8280900" cy="3348001"/>
          </a:xfrm>
          <a:prstGeom prst="rect">
            <a:avLst/>
          </a:prstGeom>
        </p:spPr>
        <p:txBody>
          <a:bodyPr lIns="25706" tIns="25706" rIns="25706" bIns="25706">
            <a:normAutofit/>
          </a:bodyPr>
          <a:lstStyle>
            <a:lvl1pPr marL="609584" indent="-423322">
              <a:spcBef>
                <a:spcPts val="1000"/>
              </a:spcBef>
              <a:buClr>
                <a:srgbClr val="000000"/>
              </a:buClr>
              <a:buSzPts val="2800"/>
              <a:buFont typeface="Arial"/>
              <a:buChar char="•"/>
              <a:defRPr sz="2800"/>
            </a:lvl1pPr>
            <a:lvl2pPr marL="1289723" indent="-493876">
              <a:spcBef>
                <a:spcPts val="1000"/>
              </a:spcBef>
              <a:buClr>
                <a:srgbClr val="000000"/>
              </a:buClr>
              <a:buSzPts val="2800"/>
              <a:buFont typeface="Arial"/>
              <a:buChar char="•"/>
              <a:defRPr sz="2800"/>
            </a:lvl2pPr>
            <a:lvl3pPr marL="1998083" indent="-592652">
              <a:spcBef>
                <a:spcPts val="1000"/>
              </a:spcBef>
              <a:buClr>
                <a:srgbClr val="000000"/>
              </a:buClr>
              <a:buSzPts val="2800"/>
              <a:buFont typeface="Arial"/>
              <a:buChar char="•"/>
              <a:defRPr sz="2800"/>
            </a:lvl3pPr>
            <a:lvl4pPr marL="2673518" indent="-658502">
              <a:spcBef>
                <a:spcPts val="1000"/>
              </a:spcBef>
              <a:buClr>
                <a:srgbClr val="000000"/>
              </a:buClr>
              <a:buSzPts val="2800"/>
              <a:buFont typeface="Arial"/>
              <a:buChar char="•"/>
              <a:defRPr sz="2800"/>
            </a:lvl4pPr>
            <a:lvl5pPr marL="3283103" indent="-658502">
              <a:spcBef>
                <a:spcPts val="1000"/>
              </a:spcBef>
              <a:buClr>
                <a:srgbClr val="000000"/>
              </a:buClr>
              <a:buSzPts val="2800"/>
              <a:buFont typeface="Arial"/>
              <a:buChar char="•"/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43" name="Title Text"/>
          <p:cNvSpPr txBox="1">
            <a:spLocks noGrp="1"/>
          </p:cNvSpPr>
          <p:nvPr>
            <p:ph type="title"/>
          </p:nvPr>
        </p:nvSpPr>
        <p:spPr>
          <a:xfrm>
            <a:off x="432000" y="1012527"/>
            <a:ext cx="8280900" cy="86400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440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44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32000" y="5689977"/>
            <a:ext cx="153963" cy="135546"/>
          </a:xfrm>
          <a:prstGeom prst="rect">
            <a:avLst/>
          </a:prstGeom>
        </p:spPr>
        <p:txBody>
          <a:bodyPr wrap="none" lIns="0" tIns="0" rIns="0" bIns="0" anchor="ctr"/>
          <a:lstStyle>
            <a:lvl1pPr algn="l">
              <a:defRPr sz="1000">
                <a:solidFill>
                  <a:schemeClr val="accent3">
                    <a:lumOff val="4400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rPr/>
              <a:t>‹#›</a:t>
            </a:fld>
            <a:endParaRPr dirty="0"/>
          </a:p>
        </p:txBody>
      </p:sp>
    </p:spTree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rgbClr val="52BDEC"/>
                </a:solidFill>
              </a:defRPr>
            </a:lvl1pPr>
          </a:lstStyle>
          <a:p>
            <a:r>
              <a:rPr lang="nl-NL" dirty="0"/>
              <a:t>Klik en typ de titel</a:t>
            </a:r>
            <a:endParaRPr lang="nl-BE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8C4C9-F17B-504C-9CAA-B04229C559A0}" type="datetime1">
              <a:rPr lang="en-US" smtClean="0"/>
              <a:t>10/13/22</a:t>
            </a:fld>
            <a:endParaRPr lang="nl-BE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/>
              <a:t>HLU Summer School 10-4-2018</a:t>
            </a: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6" name="Tijdelijke aanduiding voor tekst 2"/>
          <p:cNvSpPr>
            <a:spLocks noGrp="1"/>
          </p:cNvSpPr>
          <p:nvPr>
            <p:ph idx="1" hasCustomPrompt="1"/>
          </p:nvPr>
        </p:nvSpPr>
        <p:spPr>
          <a:xfrm>
            <a:off x="540000" y="1349999"/>
            <a:ext cx="8334000" cy="4428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/>
            </a:lvl1pPr>
          </a:lstStyle>
          <a:p>
            <a:pPr lvl="0"/>
            <a:r>
              <a:rPr lang="nl-NL" dirty="0"/>
              <a:t>Klik en typ de tekst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1887769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ccg_02" descr="ccg_0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99175"/>
            <a:ext cx="4343400" cy="758825"/>
          </a:xfrm>
          <a:prstGeom prst="rect">
            <a:avLst/>
          </a:prstGeom>
          <a:ln w="12700">
            <a:miter lim="400000"/>
          </a:ln>
        </p:spPr>
      </p:pic>
      <p:pic>
        <p:nvPicPr>
          <p:cNvPr id="52" name="UILogoCL1c" descr="UILogoCL1c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4400" y="6248400"/>
            <a:ext cx="482600" cy="533400"/>
          </a:xfrm>
          <a:prstGeom prst="rect">
            <a:avLst/>
          </a:prstGeom>
          <a:ln w="12700">
            <a:miter lim="400000"/>
          </a:ln>
        </p:spPr>
      </p:pic>
      <p:sp>
        <p:nvSpPr>
          <p:cNvPr id="53" name="Rectangle"/>
          <p:cNvSpPr/>
          <p:nvPr/>
        </p:nvSpPr>
        <p:spPr>
          <a:xfrm>
            <a:off x="0" y="134938"/>
            <a:ext cx="9144000" cy="274637"/>
          </a:xfrm>
          <a:prstGeom prst="rect">
            <a:avLst/>
          </a:prstGeom>
          <a:gradFill>
            <a:gsLst>
              <a:gs pos="0">
                <a:srgbClr val="FF9900"/>
              </a:gs>
              <a:gs pos="100000">
                <a:schemeClr val="accent3">
                  <a:lumOff val="44000"/>
                </a:schemeClr>
              </a:gs>
            </a:gsLst>
          </a:gradFill>
          <a:ln w="12700">
            <a:miter lim="400000"/>
          </a:ln>
        </p:spPr>
        <p:txBody>
          <a:bodyPr lIns="45719" rIns="45719"/>
          <a:lstStyle/>
          <a:p>
            <a:pPr marL="0" indent="0" algn="ctr">
              <a:spcBef>
                <a:spcPts val="0"/>
              </a:spcBef>
              <a:buClrTx/>
              <a:buSzTx/>
              <a:buNone/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dirty="0"/>
          </a:p>
        </p:txBody>
      </p:sp>
      <p:sp>
        <p:nvSpPr>
          <p:cNvPr id="54" name="Title Text"/>
          <p:cNvSpPr txBox="1">
            <a:spLocks noGrp="1"/>
          </p:cNvSpPr>
          <p:nvPr>
            <p:ph type="title"/>
          </p:nvPr>
        </p:nvSpPr>
        <p:spPr>
          <a:xfrm>
            <a:off x="152400" y="228600"/>
            <a:ext cx="8229600" cy="9906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5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457200" y="1219200"/>
            <a:ext cx="4038600" cy="5638800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defRPr sz="2800"/>
            </a:lvl1pPr>
            <a:lvl2pPr marL="790575" indent="-333375">
              <a:spcBef>
                <a:spcPts val="600"/>
              </a:spcBef>
              <a:defRPr sz="2800"/>
            </a:lvl2pPr>
            <a:lvl3pPr marL="1234439" indent="-320039">
              <a:spcBef>
                <a:spcPts val="600"/>
              </a:spcBef>
              <a:defRPr sz="2800"/>
            </a:lvl3pPr>
            <a:lvl4pPr marL="1727200" indent="-355600">
              <a:spcBef>
                <a:spcPts val="600"/>
              </a:spcBef>
              <a:defRPr sz="2800"/>
            </a:lvl4pPr>
            <a:lvl5pPr marL="2184400" indent="-355600">
              <a:spcBef>
                <a:spcPts val="600"/>
              </a:spcBef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543800" y="6451345"/>
            <a:ext cx="914400" cy="330456"/>
          </a:xfrm>
          <a:prstGeom prst="rect">
            <a:avLst/>
          </a:prstGeom>
        </p:spPr>
        <p:txBody>
          <a:bodyPr/>
          <a:lstStyle>
            <a:lvl1pPr>
              <a:defRPr sz="1200">
                <a:latin typeface="Tempus Sans ITC"/>
                <a:ea typeface="Tempus Sans ITC"/>
                <a:cs typeface="Tempus Sans ITC"/>
                <a:sym typeface="Tempus Sans ITC"/>
              </a:defRPr>
            </a:lvl1pPr>
          </a:lstStyle>
          <a:p>
            <a:fld id="{86CB4B4D-7CA3-9044-876B-883B54F8677D}" type="slidenum">
              <a:rPr/>
              <a:t>‹#›</a:t>
            </a:fld>
            <a:endParaRPr dirty="0"/>
          </a:p>
        </p:txBody>
      </p:sp>
    </p:spTree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F873F-001F-4254-97F3-05329E6A7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525" y="555172"/>
            <a:ext cx="7600950" cy="11355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37B575-060F-4296-A28A-93DA109F96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7980" y="1801621"/>
            <a:ext cx="3636777" cy="814387"/>
          </a:xfrm>
        </p:spPr>
        <p:txBody>
          <a:bodyPr anchor="b">
            <a:normAutofit/>
          </a:bodyPr>
          <a:lstStyle>
            <a:lvl1pPr marL="0" indent="0">
              <a:buNone/>
              <a:defRPr sz="1350" b="0" cap="all" spc="225" baseline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581A51-F4D1-4A02-9918-C416F820B6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77980" y="2619104"/>
            <a:ext cx="3636777" cy="35149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32916D0-3DFE-455D-9888-3FDEFD3DE0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87581" y="1801621"/>
            <a:ext cx="3678439" cy="814387"/>
          </a:xfrm>
        </p:spPr>
        <p:txBody>
          <a:bodyPr anchor="b">
            <a:normAutofit/>
          </a:bodyPr>
          <a:lstStyle>
            <a:lvl1pPr marL="0" indent="0">
              <a:buNone/>
              <a:defRPr sz="1350" b="0" cap="all" spc="225" baseline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093D763-0643-4A48-8007-93391C59F6D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87581" y="2619104"/>
            <a:ext cx="3678439" cy="35149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9A2D07B-3A5D-41C2-83B8-BD1AD6522C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80143-9563-BA45-99DE-44577D047FA1}" type="datetime1">
              <a:rPr lang="en-US" smtClean="0"/>
              <a:t>10/13/22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E2C1367-FE5A-4CDD-B85B-724FFFE5B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2F244-23EB-4E1A-B74F-77F23F879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9774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ccg_02" descr="ccg_0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99175"/>
            <a:ext cx="4343400" cy="758825"/>
          </a:xfrm>
          <a:prstGeom prst="rect">
            <a:avLst/>
          </a:prstGeom>
          <a:ln w="12700">
            <a:miter lim="400000"/>
          </a:ln>
        </p:spPr>
      </p:pic>
      <p:pic>
        <p:nvPicPr>
          <p:cNvPr id="64" name="UILogoCL1c" descr="UILogoCL1c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4400" y="6248400"/>
            <a:ext cx="482600" cy="533400"/>
          </a:xfrm>
          <a:prstGeom prst="rect">
            <a:avLst/>
          </a:prstGeom>
          <a:ln w="12700">
            <a:miter lim="400000"/>
          </a:ln>
        </p:spPr>
      </p:pic>
      <p:sp>
        <p:nvSpPr>
          <p:cNvPr id="65" name="Rectangle"/>
          <p:cNvSpPr/>
          <p:nvPr/>
        </p:nvSpPr>
        <p:spPr>
          <a:xfrm>
            <a:off x="0" y="134938"/>
            <a:ext cx="9144000" cy="274637"/>
          </a:xfrm>
          <a:prstGeom prst="rect">
            <a:avLst/>
          </a:prstGeom>
          <a:gradFill>
            <a:gsLst>
              <a:gs pos="0">
                <a:srgbClr val="FF9900"/>
              </a:gs>
              <a:gs pos="100000">
                <a:schemeClr val="accent3">
                  <a:lumOff val="44000"/>
                </a:schemeClr>
              </a:gs>
            </a:gsLst>
          </a:gradFill>
          <a:ln w="12700">
            <a:miter lim="400000"/>
          </a:ln>
        </p:spPr>
        <p:txBody>
          <a:bodyPr lIns="45719" rIns="45719"/>
          <a:lstStyle/>
          <a:p>
            <a:pPr marL="0" indent="0" algn="ctr">
              <a:spcBef>
                <a:spcPts val="0"/>
              </a:spcBef>
              <a:buClrTx/>
              <a:buSzTx/>
              <a:buNone/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dirty="0"/>
          </a:p>
        </p:txBody>
      </p:sp>
      <p:sp>
        <p:nvSpPr>
          <p:cNvPr id="66" name="Title Text"/>
          <p:cNvSpPr txBox="1">
            <a:spLocks noGrp="1"/>
          </p:cNvSpPr>
          <p:nvPr>
            <p:ph type="title"/>
          </p:nvPr>
        </p:nvSpPr>
        <p:spPr>
          <a:xfrm>
            <a:off x="457200" y="256810"/>
            <a:ext cx="8229600" cy="1178656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57200" y="1435465"/>
            <a:ext cx="4040188" cy="739411"/>
          </a:xfrm>
          <a:prstGeom prst="rect">
            <a:avLst/>
          </a:prstGeom>
        </p:spPr>
        <p:txBody>
          <a:bodyPr anchor="b"/>
          <a:lstStyle>
            <a:lvl1pPr marL="0" indent="0">
              <a:buClrTx/>
              <a:buSzTx/>
              <a:buNone/>
              <a:defRPr b="1"/>
            </a:lvl1pPr>
            <a:lvl2pPr marL="0" indent="457200">
              <a:buClrTx/>
              <a:buSzTx/>
              <a:buNone/>
              <a:defRPr b="1"/>
            </a:lvl2pPr>
            <a:lvl3pPr marL="0" indent="914400">
              <a:buClrTx/>
              <a:buSzTx/>
              <a:buNone/>
              <a:defRPr b="1"/>
            </a:lvl3pPr>
            <a:lvl4pPr marL="0" indent="1371600">
              <a:buClrTx/>
              <a:buSzTx/>
              <a:buNone/>
              <a:defRPr b="1"/>
            </a:lvl4pPr>
            <a:lvl5pPr marL="0" indent="1828800">
              <a:buClrTx/>
              <a:buSzTx/>
              <a:buNone/>
              <a:defRPr b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543800" y="6451345"/>
            <a:ext cx="914400" cy="330456"/>
          </a:xfrm>
          <a:prstGeom prst="rect">
            <a:avLst/>
          </a:prstGeom>
        </p:spPr>
        <p:txBody>
          <a:bodyPr/>
          <a:lstStyle>
            <a:lvl1pPr>
              <a:defRPr sz="1200">
                <a:latin typeface="Tempus Sans ITC"/>
                <a:ea typeface="Tempus Sans ITC"/>
                <a:cs typeface="Tempus Sans ITC"/>
                <a:sym typeface="Tempus Sans ITC"/>
              </a:defRPr>
            </a:lvl1pPr>
          </a:lstStyle>
          <a:p>
            <a:fld id="{86CB4B4D-7CA3-9044-876B-883B54F8677D}" type="slidenum">
              <a:rPr/>
              <a:t>‹#›</a:t>
            </a:fld>
            <a:endParaRPr dirty="0"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ccg_02" descr="ccg_0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99175"/>
            <a:ext cx="4343400" cy="758825"/>
          </a:xfrm>
          <a:prstGeom prst="rect">
            <a:avLst/>
          </a:prstGeom>
          <a:ln w="12700">
            <a:miter lim="400000"/>
          </a:ln>
        </p:spPr>
      </p:pic>
      <p:pic>
        <p:nvPicPr>
          <p:cNvPr id="87" name="UILogoCL1c" descr="UILogoCL1c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4400" y="6248400"/>
            <a:ext cx="482600" cy="533400"/>
          </a:xfrm>
          <a:prstGeom prst="rect">
            <a:avLst/>
          </a:prstGeom>
          <a:ln w="12700">
            <a:miter lim="400000"/>
          </a:ln>
        </p:spPr>
      </p:pic>
      <p:sp>
        <p:nvSpPr>
          <p:cNvPr id="88" name="Rectangle"/>
          <p:cNvSpPr/>
          <p:nvPr/>
        </p:nvSpPr>
        <p:spPr>
          <a:xfrm>
            <a:off x="0" y="134938"/>
            <a:ext cx="9144000" cy="274637"/>
          </a:xfrm>
          <a:prstGeom prst="rect">
            <a:avLst/>
          </a:prstGeom>
          <a:gradFill>
            <a:gsLst>
              <a:gs pos="0">
                <a:srgbClr val="FF9900"/>
              </a:gs>
              <a:gs pos="100000">
                <a:schemeClr val="accent3">
                  <a:lumOff val="44000"/>
                </a:schemeClr>
              </a:gs>
            </a:gsLst>
          </a:gradFill>
          <a:ln w="12700">
            <a:miter lim="400000"/>
          </a:ln>
        </p:spPr>
        <p:txBody>
          <a:bodyPr lIns="45719" rIns="45719"/>
          <a:lstStyle/>
          <a:p>
            <a:pPr marL="0" indent="0" algn="ctr">
              <a:spcBef>
                <a:spcPts val="0"/>
              </a:spcBef>
              <a:buClrTx/>
              <a:buSzTx/>
              <a:buNone/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dirty="0"/>
          </a:p>
        </p:txBody>
      </p:sp>
      <p:sp>
        <p:nvSpPr>
          <p:cNvPr id="89" name="Title Text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3008314" cy="1435100"/>
          </a:xfrm>
          <a:prstGeom prst="rect">
            <a:avLst/>
          </a:prstGeom>
        </p:spPr>
        <p:txBody>
          <a:bodyPr anchor="b"/>
          <a:lstStyle>
            <a:lvl1pPr>
              <a:defRPr sz="2000" b="1"/>
            </a:lvl1pPr>
          </a:lstStyle>
          <a:p>
            <a:r>
              <a:t>Title Text</a:t>
            </a:r>
          </a:p>
        </p:txBody>
      </p:sp>
      <p:sp>
        <p:nvSpPr>
          <p:cNvPr id="90" name="Body Level One…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6584950"/>
          </a:xfrm>
          <a:prstGeom prst="rect">
            <a:avLst/>
          </a:prstGeom>
        </p:spPr>
        <p:txBody>
          <a:bodyPr/>
          <a:lstStyle>
            <a:lvl1pPr>
              <a:spcBef>
                <a:spcPts val="700"/>
              </a:spcBef>
              <a:defRPr sz="3200"/>
            </a:lvl1pPr>
            <a:lvl2pPr marL="783771" indent="-326571">
              <a:spcBef>
                <a:spcPts val="700"/>
              </a:spcBef>
              <a:defRPr sz="3200"/>
            </a:lvl2pPr>
            <a:lvl3pPr>
              <a:spcBef>
                <a:spcPts val="700"/>
              </a:spcBef>
              <a:defRPr sz="3200"/>
            </a:lvl3pPr>
            <a:lvl4pPr marL="1737360" indent="-365760">
              <a:spcBef>
                <a:spcPts val="700"/>
              </a:spcBef>
              <a:defRPr sz="3200"/>
            </a:lvl4pPr>
            <a:lvl5pPr marL="2194560" indent="-365760">
              <a:spcBef>
                <a:spcPts val="700"/>
              </a:spcBef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543800" y="6451345"/>
            <a:ext cx="914400" cy="330456"/>
          </a:xfrm>
          <a:prstGeom prst="rect">
            <a:avLst/>
          </a:prstGeom>
        </p:spPr>
        <p:txBody>
          <a:bodyPr/>
          <a:lstStyle>
            <a:lvl1pPr>
              <a:defRPr sz="1200">
                <a:latin typeface="Tempus Sans ITC"/>
                <a:ea typeface="Tempus Sans ITC"/>
                <a:cs typeface="Tempus Sans ITC"/>
                <a:sym typeface="Tempus Sans ITC"/>
              </a:defRPr>
            </a:lvl1pPr>
          </a:lstStyle>
          <a:p>
            <a:fld id="{86CB4B4D-7CA3-9044-876B-883B54F8677D}" type="slidenum">
              <a:rPr/>
              <a:t>‹#›</a:t>
            </a:fld>
            <a:endParaRPr dirty="0"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ccg_02" descr="ccg_0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99175"/>
            <a:ext cx="4343400" cy="758825"/>
          </a:xfrm>
          <a:prstGeom prst="rect">
            <a:avLst/>
          </a:prstGeom>
          <a:ln w="12700">
            <a:miter lim="400000"/>
          </a:ln>
        </p:spPr>
      </p:pic>
      <p:pic>
        <p:nvPicPr>
          <p:cNvPr id="99" name="UILogoCL1c" descr="UILogoCL1c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4400" y="6248400"/>
            <a:ext cx="482600" cy="533400"/>
          </a:xfrm>
          <a:prstGeom prst="rect">
            <a:avLst/>
          </a:prstGeom>
          <a:ln w="12700">
            <a:miter lim="400000"/>
          </a:ln>
        </p:spPr>
      </p:pic>
      <p:sp>
        <p:nvSpPr>
          <p:cNvPr id="100" name="Rectangle"/>
          <p:cNvSpPr/>
          <p:nvPr/>
        </p:nvSpPr>
        <p:spPr>
          <a:xfrm>
            <a:off x="0" y="134938"/>
            <a:ext cx="9144000" cy="274637"/>
          </a:xfrm>
          <a:prstGeom prst="rect">
            <a:avLst/>
          </a:prstGeom>
          <a:gradFill>
            <a:gsLst>
              <a:gs pos="0">
                <a:srgbClr val="FF9900"/>
              </a:gs>
              <a:gs pos="100000">
                <a:schemeClr val="accent3">
                  <a:lumOff val="44000"/>
                </a:schemeClr>
              </a:gs>
            </a:gsLst>
          </a:gradFill>
          <a:ln w="12700">
            <a:miter lim="400000"/>
          </a:ln>
        </p:spPr>
        <p:txBody>
          <a:bodyPr lIns="45719" rIns="45719"/>
          <a:lstStyle/>
          <a:p>
            <a:pPr marL="0" indent="0" algn="ctr">
              <a:spcBef>
                <a:spcPts val="0"/>
              </a:spcBef>
              <a:buClrTx/>
              <a:buSzTx/>
              <a:buNone/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dirty="0"/>
          </a:p>
        </p:txBody>
      </p:sp>
      <p:sp>
        <p:nvSpPr>
          <p:cNvPr id="101" name="Title Text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1" cy="566738"/>
          </a:xfrm>
          <a:prstGeom prst="rect">
            <a:avLst/>
          </a:prstGeom>
        </p:spPr>
        <p:txBody>
          <a:bodyPr anchor="b"/>
          <a:lstStyle>
            <a:lvl1pPr>
              <a:defRPr sz="2000" b="1"/>
            </a:lvl1pPr>
          </a:lstStyle>
          <a:p>
            <a:r>
              <a:t>Title Text</a:t>
            </a:r>
          </a:p>
        </p:txBody>
      </p:sp>
      <p:sp>
        <p:nvSpPr>
          <p:cNvPr id="10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792288" y="5367337"/>
            <a:ext cx="5486401" cy="804863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300"/>
              </a:spcBef>
              <a:buClrTx/>
              <a:buSzTx/>
              <a:buNone/>
              <a:defRPr sz="1400"/>
            </a:lvl1pPr>
            <a:lvl2pPr marL="0" indent="457200">
              <a:spcBef>
                <a:spcPts val="300"/>
              </a:spcBef>
              <a:buClrTx/>
              <a:buSzTx/>
              <a:buNone/>
              <a:defRPr sz="1400"/>
            </a:lvl2pPr>
            <a:lvl3pPr marL="0" indent="914400">
              <a:spcBef>
                <a:spcPts val="300"/>
              </a:spcBef>
              <a:buClrTx/>
              <a:buSzTx/>
              <a:buNone/>
              <a:defRPr sz="1400"/>
            </a:lvl3pPr>
            <a:lvl4pPr marL="0" indent="1371600">
              <a:spcBef>
                <a:spcPts val="300"/>
              </a:spcBef>
              <a:buClrTx/>
              <a:buSzTx/>
              <a:buNone/>
              <a:defRPr sz="1400"/>
            </a:lvl4pPr>
            <a:lvl5pPr marL="0" indent="1828800">
              <a:spcBef>
                <a:spcPts val="300"/>
              </a:spcBef>
              <a:buClrTx/>
              <a:buSzTx/>
              <a:buNone/>
              <a:defRPr sz="1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543800" y="6451345"/>
            <a:ext cx="914400" cy="330456"/>
          </a:xfrm>
          <a:prstGeom prst="rect">
            <a:avLst/>
          </a:prstGeom>
        </p:spPr>
        <p:txBody>
          <a:bodyPr/>
          <a:lstStyle>
            <a:lvl1pPr>
              <a:defRPr sz="1200">
                <a:latin typeface="Tempus Sans ITC"/>
                <a:ea typeface="Tempus Sans ITC"/>
                <a:cs typeface="Tempus Sans ITC"/>
                <a:sym typeface="Tempus Sans ITC"/>
              </a:defRPr>
            </a:lvl1pPr>
          </a:lstStyle>
          <a:p>
            <a:fld id="{86CB4B4D-7CA3-9044-876B-883B54F8677D}" type="slidenum">
              <a:rPr/>
              <a:t>‹#›</a:t>
            </a:fld>
            <a:endParaRPr dirty="0"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ccg_02" descr="ccg_0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99175"/>
            <a:ext cx="4343400" cy="758825"/>
          </a:xfrm>
          <a:prstGeom prst="rect">
            <a:avLst/>
          </a:prstGeom>
          <a:ln w="12700">
            <a:miter lim="400000"/>
          </a:ln>
        </p:spPr>
      </p:pic>
      <p:pic>
        <p:nvPicPr>
          <p:cNvPr id="111" name="UILogoCL1c" descr="UILogoCL1c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4400" y="6248400"/>
            <a:ext cx="482600" cy="533400"/>
          </a:xfrm>
          <a:prstGeom prst="rect">
            <a:avLst/>
          </a:prstGeom>
          <a:ln w="12700">
            <a:miter lim="400000"/>
          </a:ln>
        </p:spPr>
      </p:pic>
      <p:sp>
        <p:nvSpPr>
          <p:cNvPr id="112" name="Rectangle"/>
          <p:cNvSpPr/>
          <p:nvPr/>
        </p:nvSpPr>
        <p:spPr>
          <a:xfrm>
            <a:off x="0" y="134938"/>
            <a:ext cx="9144000" cy="274637"/>
          </a:xfrm>
          <a:prstGeom prst="rect">
            <a:avLst/>
          </a:prstGeom>
          <a:gradFill>
            <a:gsLst>
              <a:gs pos="0">
                <a:srgbClr val="FF9900"/>
              </a:gs>
              <a:gs pos="100000">
                <a:schemeClr val="accent3">
                  <a:lumOff val="44000"/>
                </a:schemeClr>
              </a:gs>
            </a:gsLst>
          </a:gradFill>
          <a:ln w="12700">
            <a:miter lim="400000"/>
          </a:ln>
        </p:spPr>
        <p:txBody>
          <a:bodyPr lIns="45719" rIns="45719"/>
          <a:lstStyle/>
          <a:p>
            <a:pPr marL="0" indent="0" algn="ctr">
              <a:spcBef>
                <a:spcPts val="0"/>
              </a:spcBef>
              <a:buClrTx/>
              <a:buSzTx/>
              <a:buNone/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dirty="0"/>
          </a:p>
        </p:txBody>
      </p:sp>
      <p:sp>
        <p:nvSpPr>
          <p:cNvPr id="113" name="Title Text"/>
          <p:cNvSpPr txBox="1">
            <a:spLocks noGrp="1"/>
          </p:cNvSpPr>
          <p:nvPr>
            <p:ph type="title"/>
          </p:nvPr>
        </p:nvSpPr>
        <p:spPr>
          <a:xfrm>
            <a:off x="152400" y="228600"/>
            <a:ext cx="8229600" cy="9906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14" name="Body Level One…"/>
          <p:cNvSpPr txBox="1">
            <a:spLocks noGrp="1"/>
          </p:cNvSpPr>
          <p:nvPr>
            <p:ph type="body" idx="1"/>
          </p:nvPr>
        </p:nvSpPr>
        <p:spPr>
          <a:xfrm>
            <a:off x="457200" y="1219200"/>
            <a:ext cx="8229600" cy="563880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543800" y="6451345"/>
            <a:ext cx="914400" cy="330456"/>
          </a:xfrm>
          <a:prstGeom prst="rect">
            <a:avLst/>
          </a:prstGeom>
        </p:spPr>
        <p:txBody>
          <a:bodyPr/>
          <a:lstStyle>
            <a:lvl1pPr>
              <a:defRPr sz="1200">
                <a:latin typeface="Tempus Sans ITC"/>
                <a:ea typeface="Tempus Sans ITC"/>
                <a:cs typeface="Tempus Sans ITC"/>
                <a:sym typeface="Tempus Sans ITC"/>
              </a:defRPr>
            </a:lvl1pPr>
          </a:lstStyle>
          <a:p>
            <a:fld id="{86CB4B4D-7CA3-9044-876B-883B54F8677D}" type="slidenum">
              <a:rPr/>
              <a:t>‹#›</a:t>
            </a:fld>
            <a:endParaRPr dirty="0"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ccg_02" descr="ccg_0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99175"/>
            <a:ext cx="4343400" cy="758825"/>
          </a:xfrm>
          <a:prstGeom prst="rect">
            <a:avLst/>
          </a:prstGeom>
          <a:ln w="12700">
            <a:miter lim="400000"/>
          </a:ln>
        </p:spPr>
      </p:pic>
      <p:pic>
        <p:nvPicPr>
          <p:cNvPr id="123" name="UILogoCL1c" descr="UILogoCL1c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4400" y="6248400"/>
            <a:ext cx="482600" cy="533400"/>
          </a:xfrm>
          <a:prstGeom prst="rect">
            <a:avLst/>
          </a:prstGeom>
          <a:ln w="12700">
            <a:miter lim="400000"/>
          </a:ln>
        </p:spPr>
      </p:pic>
      <p:sp>
        <p:nvSpPr>
          <p:cNvPr id="124" name="Rectangle"/>
          <p:cNvSpPr/>
          <p:nvPr/>
        </p:nvSpPr>
        <p:spPr>
          <a:xfrm>
            <a:off x="0" y="134938"/>
            <a:ext cx="9144000" cy="274637"/>
          </a:xfrm>
          <a:prstGeom prst="rect">
            <a:avLst/>
          </a:prstGeom>
          <a:gradFill>
            <a:gsLst>
              <a:gs pos="0">
                <a:srgbClr val="FF9900"/>
              </a:gs>
              <a:gs pos="100000">
                <a:schemeClr val="accent3">
                  <a:lumOff val="44000"/>
                </a:schemeClr>
              </a:gs>
            </a:gsLst>
          </a:gradFill>
          <a:ln w="12700">
            <a:miter lim="400000"/>
          </a:ln>
        </p:spPr>
        <p:txBody>
          <a:bodyPr lIns="45719" rIns="45719"/>
          <a:lstStyle/>
          <a:p>
            <a:pPr marL="0" indent="0" algn="ctr">
              <a:spcBef>
                <a:spcPts val="0"/>
              </a:spcBef>
              <a:buClrTx/>
              <a:buSzTx/>
              <a:buNone/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dirty="0"/>
          </a:p>
        </p:txBody>
      </p:sp>
      <p:sp>
        <p:nvSpPr>
          <p:cNvPr id="125" name="Title Text"/>
          <p:cNvSpPr txBox="1">
            <a:spLocks noGrp="1"/>
          </p:cNvSpPr>
          <p:nvPr>
            <p:ph type="title"/>
          </p:nvPr>
        </p:nvSpPr>
        <p:spPr>
          <a:xfrm>
            <a:off x="6553200" y="0"/>
            <a:ext cx="2133600" cy="66294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26" name="Body Level One…"/>
          <p:cNvSpPr txBox="1">
            <a:spLocks noGrp="1"/>
          </p:cNvSpPr>
          <p:nvPr>
            <p:ph type="body" idx="1"/>
          </p:nvPr>
        </p:nvSpPr>
        <p:spPr>
          <a:xfrm>
            <a:off x="152400" y="457200"/>
            <a:ext cx="6248400" cy="640080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543800" y="6451345"/>
            <a:ext cx="914400" cy="330456"/>
          </a:xfrm>
          <a:prstGeom prst="rect">
            <a:avLst/>
          </a:prstGeom>
        </p:spPr>
        <p:txBody>
          <a:bodyPr/>
          <a:lstStyle>
            <a:lvl1pPr>
              <a:defRPr sz="1200">
                <a:latin typeface="Tempus Sans ITC"/>
                <a:ea typeface="Tempus Sans ITC"/>
                <a:cs typeface="Tempus Sans ITC"/>
                <a:sym typeface="Tempus Sans ITC"/>
              </a:defRPr>
            </a:lvl1pPr>
          </a:lstStyle>
          <a:p>
            <a:fld id="{86CB4B4D-7CA3-9044-876B-883B54F8677D}" type="slidenum">
              <a:rPr/>
              <a:t>‹#›</a:t>
            </a:fld>
            <a:endParaRPr dirty="0"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,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ccg_02" descr="ccg_0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99175"/>
            <a:ext cx="4343400" cy="758825"/>
          </a:xfrm>
          <a:prstGeom prst="rect">
            <a:avLst/>
          </a:prstGeom>
          <a:ln w="12700">
            <a:miter lim="400000"/>
          </a:ln>
        </p:spPr>
      </p:pic>
      <p:pic>
        <p:nvPicPr>
          <p:cNvPr id="135" name="UILogoCL1c" descr="UILogoCL1c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4400" y="6248400"/>
            <a:ext cx="482600" cy="533400"/>
          </a:xfrm>
          <a:prstGeom prst="rect">
            <a:avLst/>
          </a:prstGeom>
          <a:ln w="12700">
            <a:miter lim="400000"/>
          </a:ln>
        </p:spPr>
      </p:pic>
      <p:sp>
        <p:nvSpPr>
          <p:cNvPr id="136" name="Rectangle"/>
          <p:cNvSpPr/>
          <p:nvPr/>
        </p:nvSpPr>
        <p:spPr>
          <a:xfrm>
            <a:off x="0" y="134938"/>
            <a:ext cx="9144000" cy="274637"/>
          </a:xfrm>
          <a:prstGeom prst="rect">
            <a:avLst/>
          </a:prstGeom>
          <a:gradFill>
            <a:gsLst>
              <a:gs pos="0">
                <a:srgbClr val="FF9900"/>
              </a:gs>
              <a:gs pos="100000">
                <a:schemeClr val="accent3">
                  <a:lumOff val="44000"/>
                </a:schemeClr>
              </a:gs>
            </a:gsLst>
          </a:gradFill>
          <a:ln w="12700">
            <a:miter lim="400000"/>
          </a:ln>
        </p:spPr>
        <p:txBody>
          <a:bodyPr lIns="45719" rIns="45719"/>
          <a:lstStyle/>
          <a:p>
            <a:pPr marL="0" indent="0" algn="ctr">
              <a:spcBef>
                <a:spcPts val="0"/>
              </a:spcBef>
              <a:buClrTx/>
              <a:buSzTx/>
              <a:buNone/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dirty="0"/>
          </a:p>
        </p:txBody>
      </p:sp>
      <p:sp>
        <p:nvSpPr>
          <p:cNvPr id="137" name="Title Text"/>
          <p:cNvSpPr txBox="1">
            <a:spLocks noGrp="1"/>
          </p:cNvSpPr>
          <p:nvPr>
            <p:ph type="title"/>
          </p:nvPr>
        </p:nvSpPr>
        <p:spPr>
          <a:xfrm>
            <a:off x="457200" y="76200"/>
            <a:ext cx="8229600" cy="14478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38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457200" y="1524000"/>
            <a:ext cx="4038600" cy="533400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543800" y="6451345"/>
            <a:ext cx="914400" cy="330456"/>
          </a:xfrm>
          <a:prstGeom prst="rect">
            <a:avLst/>
          </a:prstGeom>
        </p:spPr>
        <p:txBody>
          <a:bodyPr/>
          <a:lstStyle>
            <a:lvl1pPr>
              <a:defRPr sz="1200">
                <a:latin typeface="Tempus Sans ITC"/>
                <a:ea typeface="Tempus Sans ITC"/>
                <a:cs typeface="Tempus Sans ITC"/>
                <a:sym typeface="Tempus Sans ITC"/>
              </a:defRPr>
            </a:lvl1pPr>
          </a:lstStyle>
          <a:p>
            <a:fld id="{86CB4B4D-7CA3-9044-876B-883B54F8677D}" type="slidenum">
              <a:rPr/>
              <a:t>‹#›</a:t>
            </a:fld>
            <a:endParaRPr dirty="0"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Off val="4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/>
          <p:cNvSpPr/>
          <p:nvPr/>
        </p:nvSpPr>
        <p:spPr>
          <a:xfrm>
            <a:off x="0" y="134938"/>
            <a:ext cx="9144000" cy="720775"/>
          </a:xfrm>
          <a:prstGeom prst="rect">
            <a:avLst/>
          </a:prstGeom>
          <a:solidFill>
            <a:srgbClr val="0E3E00"/>
          </a:solidFill>
          <a:ln w="12700">
            <a:miter lim="400000"/>
          </a:ln>
        </p:spPr>
        <p:txBody>
          <a:bodyPr lIns="45719" rIns="45719"/>
          <a:lstStyle/>
          <a:p>
            <a:pPr marL="0" indent="0" algn="ctr">
              <a:spcBef>
                <a:spcPts val="0"/>
              </a:spcBef>
              <a:buClrTx/>
              <a:buSzTx/>
              <a:buNone/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dirty="0"/>
          </a:p>
        </p:txBody>
      </p:sp>
      <p:sp>
        <p:nvSpPr>
          <p:cNvPr id="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3932945" y="6324842"/>
            <a:ext cx="914401" cy="3073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b">
            <a:spAutoFit/>
          </a:bodyPr>
          <a:lstStyle>
            <a:lvl1pPr marL="0" indent="0" algn="r">
              <a:spcBef>
                <a:spcPts val="0"/>
              </a:spcBef>
              <a:buClrTx/>
              <a:buSzTx/>
              <a:buNone/>
              <a:defRPr sz="1400">
                <a:latin typeface="American Typewriter"/>
                <a:ea typeface="American Typewriter"/>
                <a:cs typeface="American Typewriter"/>
                <a:sym typeface="American Typewriter"/>
              </a:defRPr>
            </a:lvl1pPr>
          </a:lstStyle>
          <a:p>
            <a:fld id="{86CB4B4D-7CA3-9044-876B-883B54F8677D}" type="slidenum">
              <a:rPr/>
              <a:t>‹#›</a:t>
            </a:fld>
            <a:endParaRPr dirty="0"/>
          </a:p>
        </p:txBody>
      </p:sp>
      <p:sp>
        <p:nvSpPr>
          <p:cNvPr id="4" name="Title Text"/>
          <p:cNvSpPr txBox="1">
            <a:spLocks noGrp="1"/>
          </p:cNvSpPr>
          <p:nvPr>
            <p:ph type="title"/>
          </p:nvPr>
        </p:nvSpPr>
        <p:spPr>
          <a:xfrm>
            <a:off x="457200" y="92074"/>
            <a:ext cx="8229600" cy="15081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/>
          <a:p>
            <a:r>
              <a:t>Title Text</a:t>
            </a:r>
          </a:p>
        </p:txBody>
      </p:sp>
      <p:sp>
        <p:nvSpPr>
          <p:cNvPr id="5" name="Body Level One…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3" r:id="rId3"/>
    <p:sldLayoutId id="2147483654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63" r:id="rId11"/>
    <p:sldLayoutId id="2147483665" r:id="rId12"/>
    <p:sldLayoutId id="2147483666" r:id="rId13"/>
    <p:sldLayoutId id="2147483667" r:id="rId14"/>
    <p:sldLayoutId id="2147483668" r:id="rId15"/>
    <p:sldLayoutId id="2147483669" r:id="rId16"/>
    <p:sldLayoutId id="2147483672" r:id="rId17"/>
    <p:sldLayoutId id="2147483673" r:id="rId18"/>
    <p:sldLayoutId id="2147483674" r:id="rId19"/>
    <p:sldLayoutId id="2147483675" r:id="rId20"/>
    <p:sldLayoutId id="2147483676" r:id="rId21"/>
    <p:sldLayoutId id="2147483681" r:id="rId22"/>
    <p:sldLayoutId id="2147483682" r:id="rId23"/>
    <p:sldLayoutId id="2147483683" r:id="rId24"/>
    <p:sldLayoutId id="2147483686" r:id="rId25"/>
    <p:sldLayoutId id="2147483687" r:id="rId26"/>
    <p:sldLayoutId id="2147483688" r:id="rId27"/>
    <p:sldLayoutId id="2147483690" r:id="rId28"/>
    <p:sldLayoutId id="2147483691" r:id="rId29"/>
    <p:sldLayoutId id="2147483692" r:id="rId30"/>
  </p:sldLayoutIdLst>
  <p:transition spd="med"/>
  <p:hf hdr="0" ftr="0" dt="0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5pPr>
      <a:lvl6pPr marL="0" marR="0" indent="4572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6pPr>
      <a:lvl7pPr marL="0" marR="0" indent="914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7pPr>
      <a:lvl8pPr marL="0" marR="0" indent="1371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8pPr>
      <a:lvl9pPr marL="0" marR="0" indent="18288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9pPr>
    </p:titleStyle>
    <p:bodyStyle>
      <a:lvl1pPr marL="342900" marR="0" indent="-342900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>
          <a:srgbClr val="FF9900"/>
        </a:buClr>
        <a:buSzPct val="75000"/>
        <a:buFontTx/>
        <a:buChar char="■"/>
        <a:tabLst/>
        <a:defRPr sz="24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1pPr>
      <a:lvl2pPr marL="800100" marR="0" indent="-342900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>
          <a:srgbClr val="FF9900"/>
        </a:buClr>
        <a:buSzPct val="80000"/>
        <a:buFontTx/>
        <a:buChar char="◻"/>
        <a:tabLst/>
        <a:defRPr sz="24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2pPr>
      <a:lvl3pPr marL="1219200" marR="0" indent="-304800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>
          <a:srgbClr val="FF9900"/>
        </a:buClr>
        <a:buSzPct val="65000"/>
        <a:buFontTx/>
        <a:buChar char="■"/>
        <a:tabLst/>
        <a:defRPr sz="24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3pPr>
      <a:lvl4pPr marL="1714500" marR="0" indent="-342900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>
          <a:srgbClr val="FF9900"/>
        </a:buClr>
        <a:buSzPct val="70000"/>
        <a:buFontTx/>
        <a:buChar char="◻"/>
        <a:tabLst/>
        <a:defRPr sz="24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4pPr>
      <a:lvl5pPr marL="2171700" marR="0" indent="-342900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>
          <a:srgbClr val="FF9900"/>
        </a:buClr>
        <a:buSzPct val="100000"/>
        <a:buFontTx/>
        <a:buChar char="▪"/>
        <a:tabLst/>
        <a:defRPr sz="24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5pPr>
      <a:lvl6pPr marL="2628900" marR="0" indent="-342900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>
          <a:srgbClr val="FF9900"/>
        </a:buClr>
        <a:buSzPct val="100000"/>
        <a:buFontTx/>
        <a:buChar char="▪"/>
        <a:tabLst/>
        <a:defRPr sz="24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6pPr>
      <a:lvl7pPr marL="3086100" marR="0" indent="-342900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>
          <a:srgbClr val="FF9900"/>
        </a:buClr>
        <a:buSzPct val="100000"/>
        <a:buFontTx/>
        <a:buChar char="▪"/>
        <a:tabLst/>
        <a:defRPr sz="24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7pPr>
      <a:lvl8pPr marL="3543300" marR="0" indent="-342900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>
          <a:srgbClr val="FF9900"/>
        </a:buClr>
        <a:buSzPct val="100000"/>
        <a:buFontTx/>
        <a:buChar char="▪"/>
        <a:tabLst/>
        <a:defRPr sz="24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8pPr>
      <a:lvl9pPr marL="4000500" marR="0" indent="-342900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>
          <a:srgbClr val="FF9900"/>
        </a:buClr>
        <a:buSzPct val="100000"/>
        <a:buFontTx/>
        <a:buChar char="▪"/>
        <a:tabLst/>
        <a:defRPr sz="24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9pPr>
    </p:bodyStyle>
    <p:otherStyle>
      <a:lvl1pPr marL="0" marR="0" indent="0" algn="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merican Typewriter"/>
        </a:defRPr>
      </a:lvl1pPr>
      <a:lvl2pPr marL="0" marR="0" indent="457200" algn="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merican Typewriter"/>
        </a:defRPr>
      </a:lvl2pPr>
      <a:lvl3pPr marL="0" marR="0" indent="914400" algn="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merican Typewriter"/>
        </a:defRPr>
      </a:lvl3pPr>
      <a:lvl4pPr marL="0" marR="0" indent="1371600" algn="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merican Typewriter"/>
        </a:defRPr>
      </a:lvl4pPr>
      <a:lvl5pPr marL="0" marR="0" indent="1828800" algn="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merican Typewriter"/>
        </a:defRPr>
      </a:lvl5pPr>
      <a:lvl6pPr marL="0" marR="0" indent="2286000" algn="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merican Typewriter"/>
        </a:defRPr>
      </a:lvl6pPr>
      <a:lvl7pPr marL="0" marR="0" indent="2743200" algn="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merican Typewriter"/>
        </a:defRPr>
      </a:lvl7pPr>
      <a:lvl8pPr marL="0" marR="0" indent="3200400" algn="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merican Typewriter"/>
        </a:defRPr>
      </a:lvl8pPr>
      <a:lvl9pPr marL="0" marR="0" indent="3657600" algn="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merican Typewriter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0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45.png"/><Relationship Id="rId5" Type="http://schemas.openxmlformats.org/officeDocument/2006/relationships/image" Target="../media/image350.png"/><Relationship Id="rId4" Type="http://schemas.openxmlformats.org/officeDocument/2006/relationships/image" Target="../media/image330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4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9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B4331A8-EEAB-8F59-9443-35ACA3CCCEF2}"/>
              </a:ext>
            </a:extLst>
          </p:cNvPr>
          <p:cNvSpPr txBox="1"/>
          <p:nvPr/>
        </p:nvSpPr>
        <p:spPr>
          <a:xfrm>
            <a:off x="1371600" y="2340918"/>
            <a:ext cx="6400800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BE" dirty="0"/>
              <a:t>Spatial Commonsense Knowledge</a:t>
            </a:r>
          </a:p>
        </p:txBody>
      </p:sp>
    </p:spTree>
    <p:extLst>
      <p:ext uri="{BB962C8B-B14F-4D97-AF65-F5344CB8AC3E}">
        <p14:creationId xmlns:p14="http://schemas.microsoft.com/office/powerpoint/2010/main" val="887837879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3" name="Google Shape;470;p75"/>
          <p:cNvSpPr txBox="1">
            <a:spLocks noGrp="1"/>
          </p:cNvSpPr>
          <p:nvPr>
            <p:ph type="title" idx="4294967295"/>
          </p:nvPr>
        </p:nvSpPr>
        <p:spPr>
          <a:xfrm>
            <a:off x="269580" y="0"/>
            <a:ext cx="8565809" cy="993775"/>
          </a:xfrm>
          <a:prstGeom prst="rect">
            <a:avLst/>
          </a:prstGeom>
        </p:spPr>
        <p:txBody>
          <a:bodyPr/>
          <a:lstStyle>
            <a:lvl1pPr>
              <a:defRPr sz="4000">
                <a:solidFill>
                  <a:srgbClr val="0B41BE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</a:lstStyle>
          <a:p>
            <a:r>
              <a:rPr lang="en-US" sz="3000" b="1" dirty="0">
                <a:solidFill>
                  <a:schemeClr val="bg1"/>
                </a:solidFill>
                <a:latin typeface="+mj-lt"/>
              </a:rPr>
              <a:t>Learning spatial commonsense knowledge</a:t>
            </a:r>
            <a:endParaRPr sz="30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245" name="Google Shape;472;p75" descr="Google Shape;472;p7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480" y="1771650"/>
            <a:ext cx="7543801" cy="3311500"/>
          </a:xfrm>
          <a:prstGeom prst="rect">
            <a:avLst/>
          </a:prstGeom>
          <a:ln w="12700">
            <a:miter lim="400000"/>
          </a:ln>
        </p:spPr>
      </p:pic>
      <p:sp>
        <p:nvSpPr>
          <p:cNvPr id="1246" name="Google Shape;473;p75"/>
          <p:cNvSpPr txBox="1"/>
          <p:nvPr/>
        </p:nvSpPr>
        <p:spPr>
          <a:xfrm>
            <a:off x="5200365" y="5116250"/>
            <a:ext cx="3448001" cy="6273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4275" tIns="34275" rIns="34275" bIns="34275">
            <a:spAutoFit/>
          </a:bodyPr>
          <a:lstStyle>
            <a:lvl1pPr marL="0" indent="0" defTabSz="1219200">
              <a:spcBef>
                <a:spcPts val="0"/>
              </a:spcBef>
              <a:buClrTx/>
              <a:buSzTx/>
              <a:buNone/>
              <a:defRPr sz="1800">
                <a:latin typeface="Twentieth Century"/>
                <a:ea typeface="Twentieth Century"/>
                <a:cs typeface="Twentieth Century"/>
                <a:sym typeface="Twentieth Century"/>
              </a:defRPr>
            </a:lvl1pPr>
          </a:lstStyle>
          <a:p>
            <a:r>
              <a:rPr dirty="0"/>
              <a:t>Model: Initialized with random word embeddings</a:t>
            </a:r>
          </a:p>
        </p:txBody>
      </p:sp>
      <p:sp>
        <p:nvSpPr>
          <p:cNvPr id="1247" name="Google Shape;474;p75"/>
          <p:cNvSpPr txBox="1"/>
          <p:nvPr/>
        </p:nvSpPr>
        <p:spPr>
          <a:xfrm>
            <a:off x="748175" y="5103186"/>
            <a:ext cx="3810401" cy="6273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4275" tIns="34275" rIns="34275" bIns="34275">
            <a:spAutoFit/>
          </a:bodyPr>
          <a:lstStyle>
            <a:lvl1pPr marL="0" indent="0" defTabSz="1219200">
              <a:spcBef>
                <a:spcPts val="0"/>
              </a:spcBef>
              <a:buClrTx/>
              <a:buSzTx/>
              <a:buNone/>
              <a:defRPr sz="1800">
                <a:latin typeface="Twentieth Century"/>
                <a:ea typeface="Twentieth Century"/>
                <a:cs typeface="Twentieth Century"/>
                <a:sym typeface="Twentieth Century"/>
              </a:defRPr>
            </a:lvl1pPr>
          </a:lstStyle>
          <a:p>
            <a:r>
              <a:rPr dirty="0"/>
              <a:t>Model: Initialized with </a:t>
            </a:r>
            <a:r>
              <a:rPr lang="en-US" dirty="0"/>
              <a:t>distributed </a:t>
            </a:r>
            <a:r>
              <a:rPr dirty="0"/>
              <a:t>word embeddings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530971D-18A1-4C46-B447-C72F70B54C18}"/>
              </a:ext>
            </a:extLst>
          </p:cNvPr>
          <p:cNvSpPr txBox="1"/>
          <p:nvPr/>
        </p:nvSpPr>
        <p:spPr>
          <a:xfrm>
            <a:off x="225778" y="1283037"/>
            <a:ext cx="2399053" cy="4642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BB14E"/>
              </a:buClr>
              <a:buSzPct val="75000"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Qualitative evaluation</a:t>
            </a:r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382900E1-95D3-0D44-9765-5FE142104285}"/>
              </a:ext>
            </a:extLst>
          </p:cNvPr>
          <p:cNvSpPr txBox="1">
            <a:spLocks/>
          </p:cNvSpPr>
          <p:nvPr/>
        </p:nvSpPr>
        <p:spPr>
          <a:xfrm>
            <a:off x="8125803" y="6611779"/>
            <a:ext cx="914401" cy="246221"/>
          </a:xfrm>
          <a:prstGeom prst="rect">
            <a:avLst/>
          </a:prstGeom>
          <a:ln w="12700">
            <a:miter lim="400000"/>
          </a:ln>
        </p:spPr>
        <p:txBody>
          <a:bodyPr lIns="45719" rIns="45719" anchor="b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merican Typewriter"/>
                <a:ea typeface="American Typewriter"/>
                <a:cs typeface="American Typewriter"/>
                <a:sym typeface="American Typewriter"/>
              </a:defRPr>
            </a:lvl1pPr>
            <a:lvl2pPr marL="800100" marR="0" indent="-342900" algn="l" defTabSz="914400" rtl="0" fontAlgn="auto" latinLnBrk="0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BB14E"/>
              </a:buClr>
              <a:buSzPct val="80000"/>
              <a:buFontTx/>
              <a:buChar char="◻"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1219200" marR="0" indent="-304800" algn="l" defTabSz="914400" rtl="0" fontAlgn="auto" latinLnBrk="0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BB14E"/>
              </a:buClr>
              <a:buSzPct val="65000"/>
              <a:buFontTx/>
              <a:buChar char="■"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1714500" marR="0" indent="-342900" algn="l" defTabSz="914400" rtl="0" fontAlgn="auto" latinLnBrk="0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BB14E"/>
              </a:buClr>
              <a:buSzPct val="70000"/>
              <a:buFontTx/>
              <a:buChar char="◻"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2171700" marR="0" indent="-342900" algn="l" defTabSz="914400" rtl="0" fontAlgn="auto" latinLnBrk="0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BB14E"/>
              </a:buClr>
              <a:buSzPct val="100000"/>
              <a:buFontTx/>
              <a:buChar char="▪"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2628900" marR="0" indent="-342900" algn="l" defTabSz="914400" rtl="0" fontAlgn="auto" latinLnBrk="0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BB14E"/>
              </a:buClr>
              <a:buSzPct val="100000"/>
              <a:buFontTx/>
              <a:buChar char="▪"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3086100" marR="0" indent="-342900" algn="l" defTabSz="914400" rtl="0" fontAlgn="auto" latinLnBrk="0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BB14E"/>
              </a:buClr>
              <a:buSzPct val="100000"/>
              <a:buFontTx/>
              <a:buChar char="▪"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3543300" marR="0" indent="-342900" algn="l" defTabSz="914400" rtl="0" fontAlgn="auto" latinLnBrk="0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BB14E"/>
              </a:buClr>
              <a:buSzPct val="100000"/>
              <a:buFontTx/>
              <a:buChar char="▪"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4000500" marR="0" indent="-342900" algn="l" defTabSz="914400" rtl="0" fontAlgn="auto" latinLnBrk="0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BB14E"/>
              </a:buClr>
              <a:buSzPct val="100000"/>
              <a:buFontTx/>
              <a:buChar char="▪"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86CB4B4D-7CA3-9044-876B-883B54F8677D}" type="slidenum">
              <a:rPr lang="en-BE" sz="1000" smtClean="0">
                <a:latin typeface="Calibri" panose="020F0502020204030204" pitchFamily="34" charset="0"/>
                <a:cs typeface="Calibri" panose="020F0502020204030204" pitchFamily="34" charset="0"/>
              </a:rPr>
              <a:pPr/>
              <a:t>10</a:t>
            </a:fld>
            <a:endParaRPr lang="en-BE" sz="10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3046371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3" name="Google Shape;470;p75"/>
          <p:cNvSpPr txBox="1">
            <a:spLocks noGrp="1"/>
          </p:cNvSpPr>
          <p:nvPr>
            <p:ph type="title" idx="4294967295"/>
          </p:nvPr>
        </p:nvSpPr>
        <p:spPr>
          <a:xfrm>
            <a:off x="269580" y="0"/>
            <a:ext cx="8565809" cy="993775"/>
          </a:xfrm>
          <a:prstGeom prst="rect">
            <a:avLst/>
          </a:prstGeom>
        </p:spPr>
        <p:txBody>
          <a:bodyPr/>
          <a:lstStyle>
            <a:lvl1pPr>
              <a:defRPr sz="4000">
                <a:solidFill>
                  <a:srgbClr val="0B41BE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</a:lstStyle>
          <a:p>
            <a:r>
              <a:rPr lang="en-US" sz="3000" b="1" dirty="0">
                <a:solidFill>
                  <a:schemeClr val="bg1"/>
                </a:solidFill>
                <a:latin typeface="+mj-lt"/>
              </a:rPr>
              <a:t>Learning spatial commonsense knowledge</a:t>
            </a:r>
            <a:endParaRPr sz="3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382900E1-95D3-0D44-9765-5FE142104285}"/>
              </a:ext>
            </a:extLst>
          </p:cNvPr>
          <p:cNvSpPr txBox="1">
            <a:spLocks/>
          </p:cNvSpPr>
          <p:nvPr/>
        </p:nvSpPr>
        <p:spPr>
          <a:xfrm>
            <a:off x="8125803" y="6611779"/>
            <a:ext cx="914401" cy="246221"/>
          </a:xfrm>
          <a:prstGeom prst="rect">
            <a:avLst/>
          </a:prstGeom>
          <a:ln w="12700">
            <a:miter lim="400000"/>
          </a:ln>
        </p:spPr>
        <p:txBody>
          <a:bodyPr lIns="45719" rIns="45719" anchor="b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merican Typewriter"/>
                <a:ea typeface="American Typewriter"/>
                <a:cs typeface="American Typewriter"/>
                <a:sym typeface="American Typewriter"/>
              </a:defRPr>
            </a:lvl1pPr>
            <a:lvl2pPr marL="800100" marR="0" indent="-342900" algn="l" defTabSz="914400" rtl="0" fontAlgn="auto" latinLnBrk="0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BB14E"/>
              </a:buClr>
              <a:buSzPct val="80000"/>
              <a:buFontTx/>
              <a:buChar char="◻"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1219200" marR="0" indent="-304800" algn="l" defTabSz="914400" rtl="0" fontAlgn="auto" latinLnBrk="0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BB14E"/>
              </a:buClr>
              <a:buSzPct val="65000"/>
              <a:buFontTx/>
              <a:buChar char="■"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1714500" marR="0" indent="-342900" algn="l" defTabSz="914400" rtl="0" fontAlgn="auto" latinLnBrk="0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BB14E"/>
              </a:buClr>
              <a:buSzPct val="70000"/>
              <a:buFontTx/>
              <a:buChar char="◻"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2171700" marR="0" indent="-342900" algn="l" defTabSz="914400" rtl="0" fontAlgn="auto" latinLnBrk="0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BB14E"/>
              </a:buClr>
              <a:buSzPct val="100000"/>
              <a:buFontTx/>
              <a:buChar char="▪"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2628900" marR="0" indent="-342900" algn="l" defTabSz="914400" rtl="0" fontAlgn="auto" latinLnBrk="0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BB14E"/>
              </a:buClr>
              <a:buSzPct val="100000"/>
              <a:buFontTx/>
              <a:buChar char="▪"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3086100" marR="0" indent="-342900" algn="l" defTabSz="914400" rtl="0" fontAlgn="auto" latinLnBrk="0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BB14E"/>
              </a:buClr>
              <a:buSzPct val="100000"/>
              <a:buFontTx/>
              <a:buChar char="▪"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3543300" marR="0" indent="-342900" algn="l" defTabSz="914400" rtl="0" fontAlgn="auto" latinLnBrk="0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BB14E"/>
              </a:buClr>
              <a:buSzPct val="100000"/>
              <a:buFontTx/>
              <a:buChar char="▪"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4000500" marR="0" indent="-342900" algn="l" defTabSz="914400" rtl="0" fontAlgn="auto" latinLnBrk="0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BB14E"/>
              </a:buClr>
              <a:buSzPct val="100000"/>
              <a:buFontTx/>
              <a:buChar char="▪"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86CB4B4D-7CA3-9044-876B-883B54F8677D}" type="slidenum">
              <a:rPr lang="en-BE" sz="1000" smtClean="0">
                <a:latin typeface="Calibri" panose="020F0502020204030204" pitchFamily="34" charset="0"/>
                <a:cs typeface="Calibri" panose="020F0502020204030204" pitchFamily="34" charset="0"/>
              </a:rPr>
              <a:pPr/>
              <a:t>11</a:t>
            </a:fld>
            <a:endParaRPr lang="en-BE" sz="10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Content Placeholder 4" descr="Waterfall chart&#10;&#10;Description automatically generated with low confidence">
            <a:extLst>
              <a:ext uri="{FF2B5EF4-FFF2-40B4-BE49-F238E27FC236}">
                <a16:creationId xmlns:a16="http://schemas.microsoft.com/office/drawing/2014/main" id="{AD9CAA1C-2E51-7857-6DAE-3E728102FC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691" y="1876527"/>
            <a:ext cx="7524618" cy="326350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2AEA3D0-3B5E-68C3-988F-0CEA48E46537}"/>
              </a:ext>
            </a:extLst>
          </p:cNvPr>
          <p:cNvSpPr txBox="1"/>
          <p:nvPr/>
        </p:nvSpPr>
        <p:spPr>
          <a:xfrm>
            <a:off x="548639" y="6022783"/>
            <a:ext cx="8286750" cy="49244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13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MS Mincho" panose="02020609040205080304" pitchFamily="49" charset="-128"/>
                <a:cs typeface="Calibri" panose="020F0502020204030204" pitchFamily="34" charset="0"/>
              </a:rPr>
              <a:t>Collell</a:t>
            </a:r>
            <a:r>
              <a:rPr lang="en-GB" sz="13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MS Mincho" panose="02020609040205080304" pitchFamily="49" charset="-128"/>
                <a:cs typeface="Calibri" panose="020F0502020204030204" pitchFamily="34" charset="0"/>
              </a:rPr>
              <a:t>, </a:t>
            </a:r>
            <a:r>
              <a:rPr lang="en-GB" sz="13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MS Mincho" panose="02020609040205080304" pitchFamily="49" charset="-128"/>
                <a:cs typeface="Calibri" panose="020F0502020204030204" pitchFamily="34" charset="0"/>
              </a:rPr>
              <a:t>Guillem</a:t>
            </a:r>
            <a:r>
              <a:rPr lang="en-GB" sz="13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MS Mincho" panose="02020609040205080304" pitchFamily="49" charset="-128"/>
                <a:cs typeface="Calibri" panose="020F0502020204030204" pitchFamily="34" charset="0"/>
              </a:rPr>
              <a:t>, </a:t>
            </a:r>
            <a:r>
              <a:rPr lang="en-GB" sz="13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MS Mincho" panose="02020609040205080304" pitchFamily="49" charset="-128"/>
                <a:cs typeface="Calibri" panose="020F0502020204030204" pitchFamily="34" charset="0"/>
              </a:rPr>
              <a:t>Deruyttere</a:t>
            </a:r>
            <a:r>
              <a:rPr lang="en-GB" sz="13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MS Mincho" panose="02020609040205080304" pitchFamily="49" charset="-128"/>
                <a:cs typeface="Calibri" panose="020F0502020204030204" pitchFamily="34" charset="0"/>
              </a:rPr>
              <a:t> Thierry &amp; </a:t>
            </a:r>
            <a:r>
              <a:rPr lang="en-GB" sz="13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MS Mincho" panose="02020609040205080304" pitchFamily="49" charset="-128"/>
                <a:cs typeface="Calibri" panose="020F0502020204030204" pitchFamily="34" charset="0"/>
              </a:rPr>
              <a:t>Moens</a:t>
            </a:r>
            <a:r>
              <a:rPr lang="en-GB" sz="13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MS Mincho" panose="02020609040205080304" pitchFamily="49" charset="-128"/>
                <a:cs typeface="Calibri" panose="020F0502020204030204" pitchFamily="34" charset="0"/>
              </a:rPr>
              <a:t>, </a:t>
            </a:r>
            <a:r>
              <a:rPr lang="en-GB" sz="13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MS Mincho" panose="02020609040205080304" pitchFamily="49" charset="-128"/>
                <a:cs typeface="Calibri" panose="020F0502020204030204" pitchFamily="34" charset="0"/>
              </a:rPr>
              <a:t>Moens</a:t>
            </a:r>
            <a:r>
              <a:rPr lang="en-GB" sz="13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MS Mincho" panose="02020609040205080304" pitchFamily="49" charset="-128"/>
                <a:cs typeface="Calibri" panose="020F0502020204030204" pitchFamily="34" charset="0"/>
              </a:rPr>
              <a:t>-Francine. (2021). Probing Spatial Cues: Canonical Spatial Templates for Object Relationship Understanding.</a:t>
            </a:r>
            <a:r>
              <a:rPr lang="en-GB" sz="1300" i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MS Mincho" panose="02020609040205080304" pitchFamily="49" charset="-128"/>
                <a:cs typeface="Calibri" panose="020F0502020204030204" pitchFamily="34" charset="0"/>
              </a:rPr>
              <a:t> IEEE Access 9, </a:t>
            </a:r>
            <a:r>
              <a:rPr lang="en-GB" sz="13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MS Mincho" panose="02020609040205080304" pitchFamily="49" charset="-128"/>
                <a:cs typeface="Calibri" panose="020F0502020204030204" pitchFamily="34" charset="0"/>
              </a:rPr>
              <a:t>134298-134318.</a:t>
            </a:r>
            <a:endParaRPr lang="en-BE" sz="13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9310868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3" name="Google Shape;470;p75"/>
          <p:cNvSpPr txBox="1">
            <a:spLocks noGrp="1"/>
          </p:cNvSpPr>
          <p:nvPr>
            <p:ph type="title" idx="4294967295"/>
          </p:nvPr>
        </p:nvSpPr>
        <p:spPr>
          <a:xfrm>
            <a:off x="269580" y="0"/>
            <a:ext cx="8565809" cy="993775"/>
          </a:xfrm>
          <a:prstGeom prst="rect">
            <a:avLst/>
          </a:prstGeom>
        </p:spPr>
        <p:txBody>
          <a:bodyPr/>
          <a:lstStyle>
            <a:lvl1pPr>
              <a:defRPr sz="4000">
                <a:solidFill>
                  <a:srgbClr val="0B41BE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</a:lstStyle>
          <a:p>
            <a:r>
              <a:rPr lang="en-US" sz="3000" b="1" dirty="0">
                <a:solidFill>
                  <a:schemeClr val="bg1"/>
                </a:solidFill>
                <a:latin typeface="+mj-lt"/>
              </a:rPr>
              <a:t>Learning spatial commonsense knowledge</a:t>
            </a:r>
            <a:endParaRPr sz="3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382900E1-95D3-0D44-9765-5FE142104285}"/>
              </a:ext>
            </a:extLst>
          </p:cNvPr>
          <p:cNvSpPr txBox="1">
            <a:spLocks/>
          </p:cNvSpPr>
          <p:nvPr/>
        </p:nvSpPr>
        <p:spPr>
          <a:xfrm>
            <a:off x="8125803" y="6611779"/>
            <a:ext cx="914401" cy="246221"/>
          </a:xfrm>
          <a:prstGeom prst="rect">
            <a:avLst/>
          </a:prstGeom>
          <a:ln w="12700">
            <a:miter lim="400000"/>
          </a:ln>
        </p:spPr>
        <p:txBody>
          <a:bodyPr lIns="45719" rIns="45719" anchor="b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merican Typewriter"/>
                <a:ea typeface="American Typewriter"/>
                <a:cs typeface="American Typewriter"/>
                <a:sym typeface="American Typewriter"/>
              </a:defRPr>
            </a:lvl1pPr>
            <a:lvl2pPr marL="800100" marR="0" indent="-342900" algn="l" defTabSz="914400" rtl="0" fontAlgn="auto" latinLnBrk="0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BB14E"/>
              </a:buClr>
              <a:buSzPct val="80000"/>
              <a:buFontTx/>
              <a:buChar char="◻"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1219200" marR="0" indent="-304800" algn="l" defTabSz="914400" rtl="0" fontAlgn="auto" latinLnBrk="0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BB14E"/>
              </a:buClr>
              <a:buSzPct val="65000"/>
              <a:buFontTx/>
              <a:buChar char="■"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1714500" marR="0" indent="-342900" algn="l" defTabSz="914400" rtl="0" fontAlgn="auto" latinLnBrk="0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BB14E"/>
              </a:buClr>
              <a:buSzPct val="70000"/>
              <a:buFontTx/>
              <a:buChar char="◻"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2171700" marR="0" indent="-342900" algn="l" defTabSz="914400" rtl="0" fontAlgn="auto" latinLnBrk="0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BB14E"/>
              </a:buClr>
              <a:buSzPct val="100000"/>
              <a:buFontTx/>
              <a:buChar char="▪"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2628900" marR="0" indent="-342900" algn="l" defTabSz="914400" rtl="0" fontAlgn="auto" latinLnBrk="0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BB14E"/>
              </a:buClr>
              <a:buSzPct val="100000"/>
              <a:buFontTx/>
              <a:buChar char="▪"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3086100" marR="0" indent="-342900" algn="l" defTabSz="914400" rtl="0" fontAlgn="auto" latinLnBrk="0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BB14E"/>
              </a:buClr>
              <a:buSzPct val="100000"/>
              <a:buFontTx/>
              <a:buChar char="▪"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3543300" marR="0" indent="-342900" algn="l" defTabSz="914400" rtl="0" fontAlgn="auto" latinLnBrk="0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BB14E"/>
              </a:buClr>
              <a:buSzPct val="100000"/>
              <a:buFontTx/>
              <a:buChar char="▪"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4000500" marR="0" indent="-342900" algn="l" defTabSz="914400" rtl="0" fontAlgn="auto" latinLnBrk="0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BB14E"/>
              </a:buClr>
              <a:buSzPct val="100000"/>
              <a:buFontTx/>
              <a:buChar char="▪"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86CB4B4D-7CA3-9044-876B-883B54F8677D}" type="slidenum">
              <a:rPr lang="en-BE" sz="1000" smtClean="0">
                <a:latin typeface="Calibri" panose="020F0502020204030204" pitchFamily="34" charset="0"/>
                <a:cs typeface="Calibri" panose="020F0502020204030204" pitchFamily="34" charset="0"/>
              </a:rPr>
              <a:pPr/>
              <a:t>12</a:t>
            </a:fld>
            <a:endParaRPr lang="en-BE" sz="10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4DD30A78-61E5-C183-F399-88985F6FF036}"/>
              </a:ext>
            </a:extLst>
          </p:cNvPr>
          <p:cNvSpPr txBox="1">
            <a:spLocks/>
          </p:cNvSpPr>
          <p:nvPr/>
        </p:nvSpPr>
        <p:spPr>
          <a:xfrm>
            <a:off x="432000" y="2099250"/>
            <a:ext cx="8280900" cy="319284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>
            <a:normAutofit fontScale="92500" lnSpcReduction="10000"/>
          </a:bodyPr>
          <a:lstStyle>
            <a:lvl1pPr marL="342900" marR="0" indent="-342900" algn="l" defTabSz="9144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9900"/>
              </a:buClr>
              <a:buSzPct val="75000"/>
              <a:buFontTx/>
              <a:buChar char="■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1pPr>
            <a:lvl2pPr marL="800100" marR="0" indent="-342900" algn="l" defTabSz="9144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9900"/>
              </a:buClr>
              <a:buSzPct val="80000"/>
              <a:buFontTx/>
              <a:buChar char="◻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1219200" marR="0" indent="-304800" algn="l" defTabSz="9144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9900"/>
              </a:buClr>
              <a:buSzPct val="65000"/>
              <a:buFontTx/>
              <a:buChar char="■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1714500" marR="0" indent="-342900" algn="l" defTabSz="9144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9900"/>
              </a:buClr>
              <a:buSzPct val="70000"/>
              <a:buFontTx/>
              <a:buChar char="◻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2171700" marR="0" indent="-342900" algn="l" defTabSz="9144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9900"/>
              </a:buClr>
              <a:buSzPct val="100000"/>
              <a:buFontTx/>
              <a:buChar char="▪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2628900" marR="0" indent="-342900" algn="l" defTabSz="9144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9900"/>
              </a:buClr>
              <a:buSzPct val="100000"/>
              <a:buFontTx/>
              <a:buChar char="▪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3086100" marR="0" indent="-342900" algn="l" defTabSz="9144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9900"/>
              </a:buClr>
              <a:buSzPct val="100000"/>
              <a:buFontTx/>
              <a:buChar char="▪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3543300" marR="0" indent="-342900" algn="l" defTabSz="9144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9900"/>
              </a:buClr>
              <a:buSzPct val="100000"/>
              <a:buFontTx/>
              <a:buChar char="▪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4000500" marR="0" indent="-342900" algn="l" defTabSz="9144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9900"/>
              </a:buClr>
              <a:buSzPct val="100000"/>
              <a:buFontTx/>
              <a:buChar char="▪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hangingPunct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Both visual (and other perceptual) and textual data are a source of commonsense knowledge </a:t>
            </a:r>
          </a:p>
          <a:p>
            <a:pPr hangingPunct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Learning spatial commonsense knowledge from large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visio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-linguistic models (e.g., CLIP)</a:t>
            </a:r>
          </a:p>
          <a:p>
            <a:pPr hangingPunct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Sources can be complementary</a:t>
            </a:r>
          </a:p>
          <a:p>
            <a:pPr hangingPunct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The knowledge can take different formats: </a:t>
            </a:r>
          </a:p>
          <a:p>
            <a:pPr lvl="1" hangingPunct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Symbolic language</a:t>
            </a:r>
          </a:p>
          <a:p>
            <a:pPr lvl="1" hangingPunct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Visual templates</a:t>
            </a:r>
          </a:p>
          <a:p>
            <a:pPr lvl="1" hangingPunct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Hidden nodes in neural network that could generate the above</a:t>
            </a:r>
          </a:p>
        </p:txBody>
      </p:sp>
    </p:spTree>
    <p:extLst>
      <p:ext uri="{BB962C8B-B14F-4D97-AF65-F5344CB8AC3E}">
        <p14:creationId xmlns:p14="http://schemas.microsoft.com/office/powerpoint/2010/main" val="739132141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55522AA3-B854-434E-10E1-EF75F5A5473B}"/>
              </a:ext>
            </a:extLst>
          </p:cNvPr>
          <p:cNvSpPr txBox="1"/>
          <p:nvPr/>
        </p:nvSpPr>
        <p:spPr>
          <a:xfrm>
            <a:off x="428747" y="5868197"/>
            <a:ext cx="8616413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BE" sz="1300" dirty="0"/>
              <a:t>Mingxiao Li*, Zehao Wang*, Tinne Tuytelaars, Marie-Francine Moens.  </a:t>
            </a:r>
            <a:r>
              <a:rPr lang="en-GB" sz="1300" dirty="0">
                <a:latin typeface="Calibri" panose="020F0502020204030204" pitchFamily="34" charset="0"/>
                <a:cs typeface="Calibri" panose="020F0502020204030204" pitchFamily="34" charset="0"/>
              </a:rPr>
              <a:t>Layout-aware Dreamer for Embodied Referring Expression Grounding (under review).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FC8225-7553-4B26-EEEE-B7D2D3DE7F1C}"/>
              </a:ext>
            </a:extLst>
          </p:cNvPr>
          <p:cNvSpPr txBox="1"/>
          <p:nvPr/>
        </p:nvSpPr>
        <p:spPr>
          <a:xfrm>
            <a:off x="428747" y="3019125"/>
            <a:ext cx="82867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E" sz="2000" dirty="0"/>
              <a:t>Task setup:  </a:t>
            </a:r>
            <a:r>
              <a:rPr lang="en-US" altLang="zh-CN" sz="2000" dirty="0"/>
              <a:t>Given a high-level instruction the agent needs to find the object described by the instruction </a:t>
            </a:r>
            <a:endParaRPr lang="en-BE" sz="2000" dirty="0"/>
          </a:p>
        </p:txBody>
      </p:sp>
      <p:pic>
        <p:nvPicPr>
          <p:cNvPr id="9" name="Picture 8" descr="Graphical user interface&#10;&#10;Description automatically generated">
            <a:extLst>
              <a:ext uri="{FF2B5EF4-FFF2-40B4-BE49-F238E27FC236}">
                <a16:creationId xmlns:a16="http://schemas.microsoft.com/office/drawing/2014/main" id="{E4C31AA3-7205-CFA6-5781-8B893987B1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5652" y="1236789"/>
            <a:ext cx="4482498" cy="1628666"/>
          </a:xfrm>
          <a:prstGeom prst="rect">
            <a:avLst/>
          </a:prstGeom>
        </p:spPr>
      </p:pic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A0AA903F-520F-5E9B-6F08-0A484F46FF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8408" y="1970838"/>
            <a:ext cx="2138693" cy="89461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EA57BA5-BE62-FD72-E82B-705D6904E007}"/>
              </a:ext>
            </a:extLst>
          </p:cNvPr>
          <p:cNvSpPr txBox="1"/>
          <p:nvPr/>
        </p:nvSpPr>
        <p:spPr>
          <a:xfrm>
            <a:off x="1132516" y="3660837"/>
            <a:ext cx="707065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BE" sz="2000" dirty="0"/>
              <a:t>As the agent could be anywhere in the envrionment at the begin</a:t>
            </a:r>
            <a:r>
              <a:rPr lang="en-GB" sz="2000" dirty="0"/>
              <a:t>n</a:t>
            </a:r>
            <a:r>
              <a:rPr lang="en-BE" sz="2000" dirty="0"/>
              <a:t>ing, to correctly find the object, it needs to navigate to the position where the GT object becomes visible, then the agent can identiy the correct objects among all visible objects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4023E0D-543D-9752-188B-D698055032BE}"/>
              </a:ext>
            </a:extLst>
          </p:cNvPr>
          <p:cNvSpPr txBox="1"/>
          <p:nvPr/>
        </p:nvSpPr>
        <p:spPr>
          <a:xfrm>
            <a:off x="642891" y="4801238"/>
            <a:ext cx="8616413" cy="1066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BE" sz="1500" dirty="0"/>
          </a:p>
          <a:p>
            <a:r>
              <a:rPr lang="en-BE" sz="2000" dirty="0"/>
              <a:t>Challenges:  How to effectively explore the environment ? </a:t>
            </a:r>
          </a:p>
          <a:p>
            <a:pPr marL="0" indent="0">
              <a:buNone/>
            </a:pPr>
            <a:r>
              <a:rPr lang="en-BE" sz="2000" dirty="0"/>
              <a:t>                             How to better generalize to previously unseen environment ?</a:t>
            </a: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13344D95-FB54-4FDC-47B5-01800A061837}"/>
              </a:ext>
            </a:extLst>
          </p:cNvPr>
          <p:cNvSpPr txBox="1">
            <a:spLocks/>
          </p:cNvSpPr>
          <p:nvPr/>
        </p:nvSpPr>
        <p:spPr>
          <a:xfrm>
            <a:off x="8125803" y="6611779"/>
            <a:ext cx="914401" cy="246221"/>
          </a:xfrm>
          <a:prstGeom prst="rect">
            <a:avLst/>
          </a:prstGeom>
          <a:ln w="12700">
            <a:miter lim="400000"/>
          </a:ln>
        </p:spPr>
        <p:txBody>
          <a:bodyPr lIns="45719" rIns="45719" anchor="b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merican Typewriter"/>
                <a:ea typeface="American Typewriter"/>
                <a:cs typeface="American Typewriter"/>
                <a:sym typeface="American Typewriter"/>
              </a:defRPr>
            </a:lvl1pPr>
            <a:lvl2pPr marL="800100" marR="0" indent="-342900" algn="l" defTabSz="914400" rtl="0" fontAlgn="auto" latinLnBrk="0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BB14E"/>
              </a:buClr>
              <a:buSzPct val="80000"/>
              <a:buFontTx/>
              <a:buChar char="◻"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1219200" marR="0" indent="-304800" algn="l" defTabSz="914400" rtl="0" fontAlgn="auto" latinLnBrk="0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BB14E"/>
              </a:buClr>
              <a:buSzPct val="65000"/>
              <a:buFontTx/>
              <a:buChar char="■"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1714500" marR="0" indent="-342900" algn="l" defTabSz="914400" rtl="0" fontAlgn="auto" latinLnBrk="0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BB14E"/>
              </a:buClr>
              <a:buSzPct val="70000"/>
              <a:buFontTx/>
              <a:buChar char="◻"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2171700" marR="0" indent="-342900" algn="l" defTabSz="914400" rtl="0" fontAlgn="auto" latinLnBrk="0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BB14E"/>
              </a:buClr>
              <a:buSzPct val="100000"/>
              <a:buFontTx/>
              <a:buChar char="▪"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2628900" marR="0" indent="-342900" algn="l" defTabSz="914400" rtl="0" fontAlgn="auto" latinLnBrk="0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BB14E"/>
              </a:buClr>
              <a:buSzPct val="100000"/>
              <a:buFontTx/>
              <a:buChar char="▪"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3086100" marR="0" indent="-342900" algn="l" defTabSz="914400" rtl="0" fontAlgn="auto" latinLnBrk="0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BB14E"/>
              </a:buClr>
              <a:buSzPct val="100000"/>
              <a:buFontTx/>
              <a:buChar char="▪"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3543300" marR="0" indent="-342900" algn="l" defTabSz="914400" rtl="0" fontAlgn="auto" latinLnBrk="0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BB14E"/>
              </a:buClr>
              <a:buSzPct val="100000"/>
              <a:buFontTx/>
              <a:buChar char="▪"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4000500" marR="0" indent="-342900" algn="l" defTabSz="914400" rtl="0" fontAlgn="auto" latinLnBrk="0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BB14E"/>
              </a:buClr>
              <a:buSzPct val="100000"/>
              <a:buFontTx/>
              <a:buChar char="▪"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86CB4B4D-7CA3-9044-876B-883B54F8677D}" type="slidenum">
              <a:rPr lang="en-BE" sz="1000" smtClean="0">
                <a:latin typeface="Calibri" panose="020F0502020204030204" pitchFamily="34" charset="0"/>
                <a:cs typeface="Calibri" panose="020F0502020204030204" pitchFamily="34" charset="0"/>
              </a:rPr>
              <a:pPr/>
              <a:t>13</a:t>
            </a:fld>
            <a:endParaRPr lang="en-BE" sz="10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4CC7F6-A83B-ED4D-025D-7FB75716B7FF}"/>
              </a:ext>
            </a:extLst>
          </p:cNvPr>
          <p:cNvSpPr txBox="1"/>
          <p:nvPr/>
        </p:nvSpPr>
        <p:spPr>
          <a:xfrm>
            <a:off x="359639" y="84936"/>
            <a:ext cx="8616412" cy="8309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chemeClr val="bg1"/>
                </a:solidFill>
                <a:latin typeface="+mj-lt"/>
              </a:rPr>
              <a:t>Using spatial commonsense knowledge in a vision-language navigation task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41145684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E84ED31D-CA3F-15C1-157A-E140EC7B25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092" y="1739612"/>
            <a:ext cx="6595894" cy="347316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9CB57B8-FAC1-8BA1-5222-98252C48A8A0}"/>
              </a:ext>
            </a:extLst>
          </p:cNvPr>
          <p:cNvSpPr txBox="1"/>
          <p:nvPr/>
        </p:nvSpPr>
        <p:spPr>
          <a:xfrm>
            <a:off x="7312192" y="3097861"/>
            <a:ext cx="1648789" cy="8951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BE" sz="1600" dirty="0"/>
              <a:t>Baseline model: VLN-DUET [1]</a:t>
            </a:r>
          </a:p>
          <a:p>
            <a:pPr marL="0" indent="0">
              <a:buNone/>
            </a:pPr>
            <a:endParaRPr lang="en-BE" sz="16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70E777F-A8FF-8A41-5BD2-13CACFD67FC0}"/>
              </a:ext>
            </a:extLst>
          </p:cNvPr>
          <p:cNvSpPr txBox="1"/>
          <p:nvPr/>
        </p:nvSpPr>
        <p:spPr>
          <a:xfrm>
            <a:off x="795092" y="5745316"/>
            <a:ext cx="7463939" cy="9566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1300" dirty="0">
                <a:latin typeface="Calibri" panose="020F0502020204030204" pitchFamily="34" charset="0"/>
                <a:cs typeface="Calibri" panose="020F0502020204030204" pitchFamily="34" charset="0"/>
              </a:rPr>
              <a:t>[1] Chen, S., </a:t>
            </a:r>
            <a:r>
              <a:rPr lang="en-GB" sz="1300" dirty="0" err="1">
                <a:latin typeface="Calibri" panose="020F0502020204030204" pitchFamily="34" charset="0"/>
                <a:cs typeface="Calibri" panose="020F0502020204030204" pitchFamily="34" charset="0"/>
              </a:rPr>
              <a:t>Guhur</a:t>
            </a:r>
            <a:r>
              <a:rPr lang="en-GB" sz="1300" dirty="0">
                <a:latin typeface="Calibri" panose="020F0502020204030204" pitchFamily="34" charset="0"/>
                <a:cs typeface="Calibri" panose="020F0502020204030204" pitchFamily="34" charset="0"/>
              </a:rPr>
              <a:t>, P.-L., </a:t>
            </a:r>
            <a:r>
              <a:rPr lang="en-GB" sz="1300" dirty="0" err="1">
                <a:latin typeface="Calibri" panose="020F0502020204030204" pitchFamily="34" charset="0"/>
                <a:cs typeface="Calibri" panose="020F0502020204030204" pitchFamily="34" charset="0"/>
              </a:rPr>
              <a:t>Tapaswi</a:t>
            </a:r>
            <a:r>
              <a:rPr lang="en-GB" sz="1300" dirty="0">
                <a:latin typeface="Calibri" panose="020F0502020204030204" pitchFamily="34" charset="0"/>
                <a:cs typeface="Calibri" panose="020F0502020204030204" pitchFamily="34" charset="0"/>
              </a:rPr>
              <a:t>, M., Schmid, C. &amp; Laptev, I. 2022. Think Global, Act Local: Dual-scale Graph Transformer for Vision-and-Language Navigation. In Proceedings of the IEEE/CVF Conference on Computer Vision and Pattern Recognition, 16537–16547</a:t>
            </a:r>
          </a:p>
          <a:p>
            <a:pPr marL="0" indent="0">
              <a:buNone/>
            </a:pPr>
            <a:endParaRPr lang="en-BE" sz="13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82D71F1-CDE2-6A04-F19A-57327BB708D9}"/>
              </a:ext>
            </a:extLst>
          </p:cNvPr>
          <p:cNvSpPr txBox="1"/>
          <p:nvPr/>
        </p:nvSpPr>
        <p:spPr>
          <a:xfrm>
            <a:off x="795093" y="1023871"/>
            <a:ext cx="79717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Learns to infer the room category distribution of </a:t>
            </a:r>
            <a:r>
              <a:rPr lang="en-GB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neighboring</a:t>
            </a:r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 unexplored areas along the path </a:t>
            </a:r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 </a:t>
            </a:r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effectively introduces </a:t>
            </a:r>
            <a:r>
              <a:rPr lang="en-GB" sz="16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layout common sense of room-to-room transitions</a:t>
            </a:r>
            <a:endParaRPr lang="en-BE" sz="1600" b="1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1B9D1F5-6A83-DB5F-4AC2-9A8B360B14CA}"/>
              </a:ext>
            </a:extLst>
          </p:cNvPr>
          <p:cNvSpPr txBox="1"/>
          <p:nvPr/>
        </p:nvSpPr>
        <p:spPr>
          <a:xfrm>
            <a:off x="795092" y="5193901"/>
            <a:ext cx="79717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BE" sz="1600" dirty="0"/>
              <a:t>Leverage the knowledge in pretrained text-image generation model </a:t>
            </a:r>
            <a:r>
              <a:rPr lang="en-BE" sz="1600" dirty="0">
                <a:sym typeface="Wingdings" pitchFamily="2" charset="2"/>
              </a:rPr>
              <a:t> imagine the destination beforehand to help the agent to conduct more effective exploration</a:t>
            </a:r>
            <a:endParaRPr lang="en-BE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65E502-BDE5-A080-3925-A04199CBC5F1}"/>
              </a:ext>
            </a:extLst>
          </p:cNvPr>
          <p:cNvSpPr txBox="1"/>
          <p:nvPr/>
        </p:nvSpPr>
        <p:spPr>
          <a:xfrm>
            <a:off x="605789" y="80779"/>
            <a:ext cx="8355191" cy="8309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chemeClr val="bg1"/>
                </a:solidFill>
                <a:latin typeface="+mj-lt"/>
              </a:rPr>
              <a:t>Using spatial commonsense knowledge in a vision-language navigation task</a:t>
            </a:r>
            <a:endParaRPr lang="en-BE" dirty="0"/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C72A746F-2C53-BEA7-3B7D-A11E5E9F3B1E}"/>
              </a:ext>
            </a:extLst>
          </p:cNvPr>
          <p:cNvSpPr txBox="1">
            <a:spLocks/>
          </p:cNvSpPr>
          <p:nvPr/>
        </p:nvSpPr>
        <p:spPr>
          <a:xfrm>
            <a:off x="8125803" y="6611779"/>
            <a:ext cx="914401" cy="246221"/>
          </a:xfrm>
          <a:prstGeom prst="rect">
            <a:avLst/>
          </a:prstGeom>
          <a:ln w="12700">
            <a:miter lim="400000"/>
          </a:ln>
        </p:spPr>
        <p:txBody>
          <a:bodyPr lIns="45719" rIns="45719" anchor="b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merican Typewriter"/>
                <a:ea typeface="American Typewriter"/>
                <a:cs typeface="American Typewriter"/>
                <a:sym typeface="American Typewriter"/>
              </a:defRPr>
            </a:lvl1pPr>
            <a:lvl2pPr marL="800100" marR="0" indent="-342900" algn="l" defTabSz="914400" rtl="0" fontAlgn="auto" latinLnBrk="0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BB14E"/>
              </a:buClr>
              <a:buSzPct val="80000"/>
              <a:buFontTx/>
              <a:buChar char="◻"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1219200" marR="0" indent="-304800" algn="l" defTabSz="914400" rtl="0" fontAlgn="auto" latinLnBrk="0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BB14E"/>
              </a:buClr>
              <a:buSzPct val="65000"/>
              <a:buFontTx/>
              <a:buChar char="■"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1714500" marR="0" indent="-342900" algn="l" defTabSz="914400" rtl="0" fontAlgn="auto" latinLnBrk="0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BB14E"/>
              </a:buClr>
              <a:buSzPct val="70000"/>
              <a:buFontTx/>
              <a:buChar char="◻"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2171700" marR="0" indent="-342900" algn="l" defTabSz="914400" rtl="0" fontAlgn="auto" latinLnBrk="0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BB14E"/>
              </a:buClr>
              <a:buSzPct val="100000"/>
              <a:buFontTx/>
              <a:buChar char="▪"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2628900" marR="0" indent="-342900" algn="l" defTabSz="914400" rtl="0" fontAlgn="auto" latinLnBrk="0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BB14E"/>
              </a:buClr>
              <a:buSzPct val="100000"/>
              <a:buFontTx/>
              <a:buChar char="▪"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3086100" marR="0" indent="-342900" algn="l" defTabSz="914400" rtl="0" fontAlgn="auto" latinLnBrk="0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BB14E"/>
              </a:buClr>
              <a:buSzPct val="100000"/>
              <a:buFontTx/>
              <a:buChar char="▪"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3543300" marR="0" indent="-342900" algn="l" defTabSz="914400" rtl="0" fontAlgn="auto" latinLnBrk="0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BB14E"/>
              </a:buClr>
              <a:buSzPct val="100000"/>
              <a:buFontTx/>
              <a:buChar char="▪"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4000500" marR="0" indent="-342900" algn="l" defTabSz="914400" rtl="0" fontAlgn="auto" latinLnBrk="0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BB14E"/>
              </a:buClr>
              <a:buSzPct val="100000"/>
              <a:buFontTx/>
              <a:buChar char="▪"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86CB4B4D-7CA3-9044-876B-883B54F8677D}" type="slidenum">
              <a:rPr lang="en-BE" sz="1000" smtClean="0">
                <a:latin typeface="Calibri" panose="020F0502020204030204" pitchFamily="34" charset="0"/>
                <a:cs typeface="Calibri" panose="020F0502020204030204" pitchFamily="34" charset="0"/>
              </a:rPr>
              <a:pPr/>
              <a:t>14</a:t>
            </a:fld>
            <a:endParaRPr lang="en-BE" sz="10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97D3BC3-D020-1C09-C555-371D5EE478A3}"/>
              </a:ext>
            </a:extLst>
          </p:cNvPr>
          <p:cNvSpPr txBox="1"/>
          <p:nvPr/>
        </p:nvSpPr>
        <p:spPr>
          <a:xfrm>
            <a:off x="423791" y="6413696"/>
            <a:ext cx="8616413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BE" sz="1300" dirty="0"/>
              <a:t>Mingxiao Li*, Zehao Wang*, Tinne Tuytelaars, Marie-Francine Moens.  </a:t>
            </a:r>
            <a:r>
              <a:rPr lang="en-GB" sz="1300" dirty="0">
                <a:latin typeface="Calibri" panose="020F0502020204030204" pitchFamily="34" charset="0"/>
                <a:cs typeface="Calibri" panose="020F0502020204030204" pitchFamily="34" charset="0"/>
              </a:rPr>
              <a:t>Layout-aware Dreamer for Embodied Referring Expression Grounding (under review).</a:t>
            </a:r>
          </a:p>
        </p:txBody>
      </p:sp>
    </p:spTree>
    <p:extLst>
      <p:ext uri="{BB962C8B-B14F-4D97-AF65-F5344CB8AC3E}">
        <p14:creationId xmlns:p14="http://schemas.microsoft.com/office/powerpoint/2010/main" val="41410042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 descr="Presentation with pie chart with solid fill">
            <a:extLst>
              <a:ext uri="{FF2B5EF4-FFF2-40B4-BE49-F238E27FC236}">
                <a16:creationId xmlns:a16="http://schemas.microsoft.com/office/drawing/2014/main" id="{E8289D7E-85AD-CFB6-0007-E818C83A48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79490" y="1260591"/>
            <a:ext cx="558924" cy="558924"/>
          </a:xfrm>
          <a:prstGeom prst="rect">
            <a:avLst/>
          </a:prstGeom>
        </p:spPr>
      </p:pic>
      <p:pic>
        <p:nvPicPr>
          <p:cNvPr id="12" name="Picture 11" descr="Table&#10;&#10;Description automatically generated">
            <a:extLst>
              <a:ext uri="{FF2B5EF4-FFF2-40B4-BE49-F238E27FC236}">
                <a16:creationId xmlns:a16="http://schemas.microsoft.com/office/drawing/2014/main" id="{87002691-336D-B5D2-54A3-17F01EE242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8" y="2004746"/>
            <a:ext cx="8520654" cy="1744323"/>
          </a:xfrm>
          <a:prstGeom prst="rect">
            <a:avLst/>
          </a:prstGeom>
        </p:spPr>
      </p:pic>
      <p:pic>
        <p:nvPicPr>
          <p:cNvPr id="14" name="Picture 13" descr="Table&#10;&#10;Description automatically generated">
            <a:extLst>
              <a:ext uri="{FF2B5EF4-FFF2-40B4-BE49-F238E27FC236}">
                <a16:creationId xmlns:a16="http://schemas.microsoft.com/office/drawing/2014/main" id="{D8FECD9D-1979-3BB0-19BA-CBFE346331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1670" y="4114602"/>
            <a:ext cx="5344351" cy="2025009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149840D-176E-3C0F-865A-2DE7A163596B}"/>
              </a:ext>
            </a:extLst>
          </p:cNvPr>
          <p:cNvCxnSpPr>
            <a:cxnSpLocks/>
          </p:cNvCxnSpPr>
          <p:nvPr/>
        </p:nvCxnSpPr>
        <p:spPr>
          <a:xfrm>
            <a:off x="3288374" y="1988706"/>
            <a:ext cx="295065" cy="1"/>
          </a:xfrm>
          <a:prstGeom prst="straightConnector1">
            <a:avLst/>
          </a:prstGeom>
          <a:ln>
            <a:solidFill>
              <a:srgbClr val="0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4BA6248-249B-DDE7-0D5E-2622389D76C5}"/>
              </a:ext>
            </a:extLst>
          </p:cNvPr>
          <p:cNvSpPr txBox="1"/>
          <p:nvPr/>
        </p:nvSpPr>
        <p:spPr>
          <a:xfrm>
            <a:off x="4191714" y="1574347"/>
            <a:ext cx="33749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BE" sz="1600" dirty="0"/>
              <a:t>Results on REVERIE Dataset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62966BB-07CF-172D-3FFF-B58A36C6BA61}"/>
              </a:ext>
            </a:extLst>
          </p:cNvPr>
          <p:cNvSpPr txBox="1"/>
          <p:nvPr/>
        </p:nvSpPr>
        <p:spPr>
          <a:xfrm>
            <a:off x="4094337" y="3883238"/>
            <a:ext cx="27543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BE" sz="1600" dirty="0"/>
              <a:t>Results on SOON Dataset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953576-B71F-621A-7038-DFDBF5B0A8DE}"/>
              </a:ext>
            </a:extLst>
          </p:cNvPr>
          <p:cNvSpPr txBox="1"/>
          <p:nvPr/>
        </p:nvSpPr>
        <p:spPr>
          <a:xfrm>
            <a:off x="587868" y="64061"/>
            <a:ext cx="8190372" cy="8309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chemeClr val="bg1"/>
                </a:solidFill>
                <a:latin typeface="+mj-lt"/>
              </a:rPr>
              <a:t>Using spatial commonsense knowledge in a vision-language navigation task</a:t>
            </a:r>
            <a:endParaRPr lang="en-BE" dirty="0"/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F7B11FD9-3FB2-7666-21EA-CB2B2B71B53A}"/>
              </a:ext>
            </a:extLst>
          </p:cNvPr>
          <p:cNvSpPr txBox="1">
            <a:spLocks/>
          </p:cNvSpPr>
          <p:nvPr/>
        </p:nvSpPr>
        <p:spPr>
          <a:xfrm>
            <a:off x="8125803" y="6611779"/>
            <a:ext cx="914401" cy="246221"/>
          </a:xfrm>
          <a:prstGeom prst="rect">
            <a:avLst/>
          </a:prstGeom>
          <a:ln w="12700">
            <a:miter lim="400000"/>
          </a:ln>
        </p:spPr>
        <p:txBody>
          <a:bodyPr lIns="45719" rIns="45719" anchor="b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merican Typewriter"/>
                <a:ea typeface="American Typewriter"/>
                <a:cs typeface="American Typewriter"/>
                <a:sym typeface="American Typewriter"/>
              </a:defRPr>
            </a:lvl1pPr>
            <a:lvl2pPr marL="800100" marR="0" indent="-342900" algn="l" defTabSz="914400" rtl="0" fontAlgn="auto" latinLnBrk="0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BB14E"/>
              </a:buClr>
              <a:buSzPct val="80000"/>
              <a:buFontTx/>
              <a:buChar char="◻"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1219200" marR="0" indent="-304800" algn="l" defTabSz="914400" rtl="0" fontAlgn="auto" latinLnBrk="0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BB14E"/>
              </a:buClr>
              <a:buSzPct val="65000"/>
              <a:buFontTx/>
              <a:buChar char="■"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1714500" marR="0" indent="-342900" algn="l" defTabSz="914400" rtl="0" fontAlgn="auto" latinLnBrk="0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BB14E"/>
              </a:buClr>
              <a:buSzPct val="70000"/>
              <a:buFontTx/>
              <a:buChar char="◻"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2171700" marR="0" indent="-342900" algn="l" defTabSz="914400" rtl="0" fontAlgn="auto" latinLnBrk="0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BB14E"/>
              </a:buClr>
              <a:buSzPct val="100000"/>
              <a:buFontTx/>
              <a:buChar char="▪"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2628900" marR="0" indent="-342900" algn="l" defTabSz="914400" rtl="0" fontAlgn="auto" latinLnBrk="0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BB14E"/>
              </a:buClr>
              <a:buSzPct val="100000"/>
              <a:buFontTx/>
              <a:buChar char="▪"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3086100" marR="0" indent="-342900" algn="l" defTabSz="914400" rtl="0" fontAlgn="auto" latinLnBrk="0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BB14E"/>
              </a:buClr>
              <a:buSzPct val="100000"/>
              <a:buFontTx/>
              <a:buChar char="▪"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3543300" marR="0" indent="-342900" algn="l" defTabSz="914400" rtl="0" fontAlgn="auto" latinLnBrk="0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BB14E"/>
              </a:buClr>
              <a:buSzPct val="100000"/>
              <a:buFontTx/>
              <a:buChar char="▪"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4000500" marR="0" indent="-342900" algn="l" defTabSz="914400" rtl="0" fontAlgn="auto" latinLnBrk="0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BB14E"/>
              </a:buClr>
              <a:buSzPct val="100000"/>
              <a:buFontTx/>
              <a:buChar char="▪"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86CB4B4D-7CA3-9044-876B-883B54F8677D}" type="slidenum">
              <a:rPr lang="en-BE" sz="1000" smtClean="0">
                <a:latin typeface="Calibri" panose="020F0502020204030204" pitchFamily="34" charset="0"/>
                <a:cs typeface="Calibri" panose="020F0502020204030204" pitchFamily="34" charset="0"/>
              </a:rPr>
              <a:pPr/>
              <a:t>15</a:t>
            </a:fld>
            <a:endParaRPr lang="en-BE" sz="10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4209FE-61D8-501E-86E6-D6CA9704FBE5}"/>
              </a:ext>
            </a:extLst>
          </p:cNvPr>
          <p:cNvSpPr txBox="1"/>
          <p:nvPr/>
        </p:nvSpPr>
        <p:spPr>
          <a:xfrm>
            <a:off x="423791" y="6139611"/>
            <a:ext cx="8616413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BE" sz="1300" dirty="0"/>
              <a:t>Mingxiao Li*, Zehao Wang*, Tinne Tuytelaars, Marie-Francine Moens.  </a:t>
            </a:r>
            <a:r>
              <a:rPr lang="en-GB" sz="1300" dirty="0">
                <a:latin typeface="Calibri" panose="020F0502020204030204" pitchFamily="34" charset="0"/>
                <a:cs typeface="Calibri" panose="020F0502020204030204" pitchFamily="34" charset="0"/>
              </a:rPr>
              <a:t>Layout-aware Dreamer for Embodied Referring Expression Grounding (under review).</a:t>
            </a:r>
          </a:p>
        </p:txBody>
      </p:sp>
    </p:spTree>
    <p:extLst>
      <p:ext uri="{BB962C8B-B14F-4D97-AF65-F5344CB8AC3E}">
        <p14:creationId xmlns:p14="http://schemas.microsoft.com/office/powerpoint/2010/main" val="5278519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48F2D3E-6147-B1EB-62BC-05406E13802E}"/>
              </a:ext>
            </a:extLst>
          </p:cNvPr>
          <p:cNvSpPr txBox="1"/>
          <p:nvPr/>
        </p:nvSpPr>
        <p:spPr>
          <a:xfrm>
            <a:off x="788670" y="3013501"/>
            <a:ext cx="7292340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indent="0">
              <a:buNone/>
            </a:pPr>
            <a:r>
              <a:rPr kumimoji="0" lang="en-GB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Spatial Language Grounding and Text-to-Image Synthesis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69363518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291F02-9610-984E-B062-02DE50BC38E3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311150" y="1720850"/>
            <a:ext cx="8521700" cy="3416300"/>
          </a:xfrm>
          <a:ln>
            <a:solidFill>
              <a:srgbClr val="0070C0"/>
            </a:solidFill>
          </a:ln>
        </p:spPr>
        <p:txBody>
          <a:bodyPr/>
          <a:lstStyle/>
          <a:p>
            <a:pPr defTabSz="890016">
              <a:buSzPts val="1700"/>
              <a:buFont typeface="Arial" panose="020B0604020202020204" pitchFamily="34" charset="0"/>
              <a:buChar char="•"/>
              <a:defRPr sz="1752">
                <a:latin typeface="Twentieth Century"/>
                <a:ea typeface="Twentieth Century"/>
                <a:cs typeface="Twentieth Century"/>
                <a:sym typeface="Twentieth Century"/>
              </a:defRPr>
            </a:pPr>
            <a:r>
              <a:rPr lang="en-GB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It is well-known that humans "imagine" language content in a visual space</a:t>
            </a:r>
          </a:p>
          <a:p>
            <a:pPr defTabSz="890016">
              <a:buSzPts val="1700"/>
              <a:buFont typeface="Arial" panose="020B0604020202020204" pitchFamily="34" charset="0"/>
              <a:buChar char="•"/>
              <a:defRPr sz="1752">
                <a:latin typeface="Twentieth Century"/>
                <a:ea typeface="Twentieth Century"/>
                <a:cs typeface="Twentieth Century"/>
                <a:sym typeface="Twentieth Century"/>
              </a:defRPr>
            </a:pPr>
            <a:r>
              <a:rPr lang="en-GB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It is well-known that humans reason in spatial visual space</a:t>
            </a:r>
          </a:p>
          <a:p>
            <a:pPr defTabSz="890016">
              <a:buSzPts val="1700"/>
              <a:buFont typeface="Arial" panose="020B0604020202020204" pitchFamily="34" charset="0"/>
              <a:buChar char="•"/>
              <a:defRPr sz="1752">
                <a:latin typeface="Twentieth Century"/>
                <a:ea typeface="Twentieth Century"/>
                <a:cs typeface="Twentieth Century"/>
                <a:sym typeface="Twentieth Century"/>
              </a:defRPr>
            </a:pPr>
            <a:r>
              <a:rPr lang="en-GB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How to predict the spatial configurations and location of objects, actions, and their attributes in a 2D or 3D space? </a:t>
            </a:r>
          </a:p>
          <a:p>
            <a:pPr defTabSz="890016">
              <a:buSzPts val="1700"/>
              <a:buFont typeface="Arial" panose="020B0604020202020204" pitchFamily="34" charset="0"/>
              <a:buChar char="•"/>
              <a:defRPr sz="1752">
                <a:latin typeface="Twentieth Century"/>
                <a:ea typeface="Twentieth Century"/>
                <a:cs typeface="Twentieth Century"/>
                <a:sym typeface="Twentieth Century"/>
              </a:defRPr>
            </a:pPr>
            <a:endParaRPr lang="en-GB" sz="2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14300" indent="0">
              <a:buNone/>
            </a:pPr>
            <a:endParaRPr lang="en-US" dirty="0"/>
          </a:p>
        </p:txBody>
      </p:sp>
      <p:sp>
        <p:nvSpPr>
          <p:cNvPr id="6" name="= test of how well does the system…">
            <a:extLst>
              <a:ext uri="{FF2B5EF4-FFF2-40B4-BE49-F238E27FC236}">
                <a16:creationId xmlns:a16="http://schemas.microsoft.com/office/drawing/2014/main" id="{60EEBFA7-EF73-1C47-908D-4FF3DB06FC2B}"/>
              </a:ext>
            </a:extLst>
          </p:cNvPr>
          <p:cNvSpPr/>
          <p:nvPr/>
        </p:nvSpPr>
        <p:spPr>
          <a:xfrm>
            <a:off x="1117600" y="3337295"/>
            <a:ext cx="7247467" cy="3769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34275" tIns="34275" rIns="34275" bIns="34275" numCol="1" anchor="t">
            <a:spAutoFit/>
          </a:bodyPr>
          <a:lstStyle/>
          <a:p>
            <a:pPr marL="0" indent="0" defTabSz="1219200">
              <a:spcBef>
                <a:spcPts val="0"/>
              </a:spcBef>
              <a:buClrTx/>
              <a:buSzTx/>
              <a:buNone/>
              <a:defRPr sz="1800"/>
            </a:pPr>
            <a:r>
              <a:rPr sz="2000" dirty="0"/>
              <a:t> = test of how well does the system understand</a:t>
            </a:r>
            <a:r>
              <a:rPr lang="en-US" sz="2000" dirty="0"/>
              <a:t>s</a:t>
            </a:r>
            <a:r>
              <a:rPr sz="2000" dirty="0"/>
              <a:t> spatial language 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6E9DE643-3F23-8E4E-BEB6-1F60B9DA9C76}"/>
              </a:ext>
            </a:extLst>
          </p:cNvPr>
          <p:cNvSpPr txBox="1">
            <a:spLocks/>
          </p:cNvSpPr>
          <p:nvPr/>
        </p:nvSpPr>
        <p:spPr>
          <a:xfrm>
            <a:off x="8125803" y="6611779"/>
            <a:ext cx="914401" cy="246221"/>
          </a:xfrm>
          <a:prstGeom prst="rect">
            <a:avLst/>
          </a:prstGeom>
          <a:ln w="12700">
            <a:miter lim="400000"/>
          </a:ln>
        </p:spPr>
        <p:txBody>
          <a:bodyPr lIns="45719" rIns="45719" anchor="b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merican Typewriter"/>
                <a:ea typeface="American Typewriter"/>
                <a:cs typeface="American Typewriter"/>
                <a:sym typeface="American Typewriter"/>
              </a:defRPr>
            </a:lvl1pPr>
            <a:lvl2pPr marL="800100" marR="0" indent="-342900" algn="l" defTabSz="914400" rtl="0" fontAlgn="auto" latinLnBrk="0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BB14E"/>
              </a:buClr>
              <a:buSzPct val="80000"/>
              <a:buFontTx/>
              <a:buChar char="◻"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1219200" marR="0" indent="-304800" algn="l" defTabSz="914400" rtl="0" fontAlgn="auto" latinLnBrk="0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BB14E"/>
              </a:buClr>
              <a:buSzPct val="65000"/>
              <a:buFontTx/>
              <a:buChar char="■"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1714500" marR="0" indent="-342900" algn="l" defTabSz="914400" rtl="0" fontAlgn="auto" latinLnBrk="0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BB14E"/>
              </a:buClr>
              <a:buSzPct val="70000"/>
              <a:buFontTx/>
              <a:buChar char="◻"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2171700" marR="0" indent="-342900" algn="l" defTabSz="914400" rtl="0" fontAlgn="auto" latinLnBrk="0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BB14E"/>
              </a:buClr>
              <a:buSzPct val="100000"/>
              <a:buFontTx/>
              <a:buChar char="▪"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2628900" marR="0" indent="-342900" algn="l" defTabSz="914400" rtl="0" fontAlgn="auto" latinLnBrk="0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BB14E"/>
              </a:buClr>
              <a:buSzPct val="100000"/>
              <a:buFontTx/>
              <a:buChar char="▪"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3086100" marR="0" indent="-342900" algn="l" defTabSz="914400" rtl="0" fontAlgn="auto" latinLnBrk="0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BB14E"/>
              </a:buClr>
              <a:buSzPct val="100000"/>
              <a:buFontTx/>
              <a:buChar char="▪"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3543300" marR="0" indent="-342900" algn="l" defTabSz="914400" rtl="0" fontAlgn="auto" latinLnBrk="0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BB14E"/>
              </a:buClr>
              <a:buSzPct val="100000"/>
              <a:buFontTx/>
              <a:buChar char="▪"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4000500" marR="0" indent="-342900" algn="l" defTabSz="914400" rtl="0" fontAlgn="auto" latinLnBrk="0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BB14E"/>
              </a:buClr>
              <a:buSzPct val="100000"/>
              <a:buFontTx/>
              <a:buChar char="▪"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86CB4B4D-7CA3-9044-876B-883B54F8677D}" type="slidenum">
              <a:rPr lang="en-BE" sz="1000" smtClean="0">
                <a:latin typeface="Calibri" panose="020F0502020204030204" pitchFamily="34" charset="0"/>
                <a:cs typeface="Calibri" panose="020F0502020204030204" pitchFamily="34" charset="0"/>
              </a:rPr>
              <a:pPr/>
              <a:t>17</a:t>
            </a:fld>
            <a:endParaRPr lang="en-BE" sz="10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6356691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36D75B-851F-004D-9A9A-E26D0C9A705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58044" y="251883"/>
            <a:ext cx="9557455" cy="573088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+mj-lt"/>
              </a:rPr>
              <a:t>Language grounding in 2D or 3D physical space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291F02-9610-984E-B062-02DE50BC38E3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0" y="2009775"/>
            <a:ext cx="8521700" cy="3416300"/>
          </a:xfrm>
        </p:spPr>
        <p:txBody>
          <a:bodyPr/>
          <a:lstStyle/>
          <a:p>
            <a:pPr defTabSz="890016">
              <a:spcBef>
                <a:spcPts val="700"/>
              </a:spcBef>
              <a:buSzPts val="1700"/>
              <a:buFont typeface="Arial" panose="020B0604020202020204" pitchFamily="34" charset="0"/>
              <a:buChar char="•"/>
              <a:defRPr sz="1752">
                <a:latin typeface="Twentieth Century"/>
                <a:ea typeface="Twentieth Century"/>
                <a:cs typeface="Twentieth Century"/>
                <a:sym typeface="Twentieth Century"/>
              </a:defRPr>
            </a:pPr>
            <a:r>
              <a:rPr lang="en-GB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This work has potential for real-time language understanding in a visual context: </a:t>
            </a:r>
          </a:p>
          <a:p>
            <a:pPr marL="593217" lvl="1" defTabSz="890016">
              <a:spcBef>
                <a:spcPts val="300"/>
              </a:spcBef>
              <a:buSzPts val="1700"/>
              <a:buFont typeface="Arial" panose="020B0604020202020204" pitchFamily="34" charset="0"/>
              <a:buChar char="•"/>
              <a:defRPr sz="1752">
                <a:latin typeface="Twentieth Century"/>
                <a:ea typeface="Twentieth Century"/>
                <a:cs typeface="Twentieth Century"/>
                <a:sym typeface="Twentieth Century"/>
              </a:defRPr>
            </a:pPr>
            <a:r>
              <a:rPr lang="en-GB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Language communication to robots, machines, self-driving cars, …</a:t>
            </a:r>
          </a:p>
          <a:p>
            <a:pPr marL="593217" lvl="1" defTabSz="890016">
              <a:spcBef>
                <a:spcPts val="300"/>
              </a:spcBef>
              <a:buSzPts val="1700"/>
              <a:buFont typeface="Arial" panose="020B0604020202020204" pitchFamily="34" charset="0"/>
              <a:buChar char="•"/>
              <a:defRPr sz="1752">
                <a:latin typeface="Twentieth Century"/>
                <a:ea typeface="Twentieth Century"/>
                <a:cs typeface="Twentieth Century"/>
                <a:sym typeface="Twentieth Century"/>
              </a:defRPr>
            </a:pPr>
            <a:r>
              <a:rPr lang="en-GB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Translation of spatial language to 2D or 3D space opens possibilities of </a:t>
            </a:r>
            <a:r>
              <a:rPr lang="en-GB" sz="2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quantitative reasoning in such a space</a:t>
            </a:r>
            <a:r>
              <a:rPr lang="en-GB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which can complement qualitative symbolic representations and reasoning</a:t>
            </a:r>
          </a:p>
          <a:p>
            <a:pPr defTabSz="890016">
              <a:spcBef>
                <a:spcPts val="700"/>
              </a:spcBef>
              <a:buSzPts val="1700"/>
              <a:buFont typeface="Arial" panose="020B0604020202020204" pitchFamily="34" charset="0"/>
              <a:buChar char="•"/>
              <a:defRPr sz="1752">
                <a:latin typeface="Twentieth Century"/>
                <a:ea typeface="Twentieth Century"/>
                <a:cs typeface="Twentieth Century"/>
                <a:sym typeface="Twentieth Century"/>
              </a:defRPr>
            </a:pPr>
            <a:r>
              <a:rPr lang="en-GB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This work is a step towards opening the black box of neural models applied to language processing by visualizing the interpreted content</a:t>
            </a:r>
          </a:p>
          <a:p>
            <a:pPr marL="0" indent="0" defTabSz="890016">
              <a:buSzPts val="1700"/>
              <a:buNone/>
              <a:defRPr sz="1752">
                <a:latin typeface="Twentieth Century"/>
                <a:ea typeface="Twentieth Century"/>
                <a:cs typeface="Twentieth Century"/>
                <a:sym typeface="Twentieth Century"/>
              </a:defRPr>
            </a:pPr>
            <a:endParaRPr lang="en-GB" sz="2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14300" indent="0">
              <a:buNone/>
            </a:pPr>
            <a:endParaRPr lang="en-US" dirty="0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00AFC0BF-B70C-0943-9DC7-F6BFB035BE67}"/>
              </a:ext>
            </a:extLst>
          </p:cNvPr>
          <p:cNvSpPr txBox="1">
            <a:spLocks/>
          </p:cNvSpPr>
          <p:nvPr/>
        </p:nvSpPr>
        <p:spPr>
          <a:xfrm>
            <a:off x="8125803" y="6611779"/>
            <a:ext cx="914401" cy="246221"/>
          </a:xfrm>
          <a:prstGeom prst="rect">
            <a:avLst/>
          </a:prstGeom>
          <a:ln w="12700">
            <a:miter lim="400000"/>
          </a:ln>
        </p:spPr>
        <p:txBody>
          <a:bodyPr lIns="45719" rIns="45719" anchor="b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merican Typewriter"/>
                <a:ea typeface="American Typewriter"/>
                <a:cs typeface="American Typewriter"/>
                <a:sym typeface="American Typewriter"/>
              </a:defRPr>
            </a:lvl1pPr>
            <a:lvl2pPr marL="800100" marR="0" indent="-342900" algn="l" defTabSz="914400" rtl="0" fontAlgn="auto" latinLnBrk="0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BB14E"/>
              </a:buClr>
              <a:buSzPct val="80000"/>
              <a:buFontTx/>
              <a:buChar char="◻"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1219200" marR="0" indent="-304800" algn="l" defTabSz="914400" rtl="0" fontAlgn="auto" latinLnBrk="0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BB14E"/>
              </a:buClr>
              <a:buSzPct val="65000"/>
              <a:buFontTx/>
              <a:buChar char="■"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1714500" marR="0" indent="-342900" algn="l" defTabSz="914400" rtl="0" fontAlgn="auto" latinLnBrk="0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BB14E"/>
              </a:buClr>
              <a:buSzPct val="70000"/>
              <a:buFontTx/>
              <a:buChar char="◻"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2171700" marR="0" indent="-342900" algn="l" defTabSz="914400" rtl="0" fontAlgn="auto" latinLnBrk="0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BB14E"/>
              </a:buClr>
              <a:buSzPct val="100000"/>
              <a:buFontTx/>
              <a:buChar char="▪"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2628900" marR="0" indent="-342900" algn="l" defTabSz="914400" rtl="0" fontAlgn="auto" latinLnBrk="0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BB14E"/>
              </a:buClr>
              <a:buSzPct val="100000"/>
              <a:buFontTx/>
              <a:buChar char="▪"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3086100" marR="0" indent="-342900" algn="l" defTabSz="914400" rtl="0" fontAlgn="auto" latinLnBrk="0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BB14E"/>
              </a:buClr>
              <a:buSzPct val="100000"/>
              <a:buFontTx/>
              <a:buChar char="▪"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3543300" marR="0" indent="-342900" algn="l" defTabSz="914400" rtl="0" fontAlgn="auto" latinLnBrk="0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BB14E"/>
              </a:buClr>
              <a:buSzPct val="100000"/>
              <a:buFontTx/>
              <a:buChar char="▪"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4000500" marR="0" indent="-342900" algn="l" defTabSz="914400" rtl="0" fontAlgn="auto" latinLnBrk="0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BB14E"/>
              </a:buClr>
              <a:buSzPct val="100000"/>
              <a:buFontTx/>
              <a:buChar char="▪"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86CB4B4D-7CA3-9044-876B-883B54F8677D}" type="slidenum">
              <a:rPr lang="en-BE" sz="1000" smtClean="0">
                <a:latin typeface="Calibri" panose="020F0502020204030204" pitchFamily="34" charset="0"/>
                <a:cs typeface="Calibri" panose="020F0502020204030204" pitchFamily="34" charset="0"/>
              </a:rPr>
              <a:pPr/>
              <a:t>18</a:t>
            </a:fld>
            <a:endParaRPr lang="en-BE" sz="10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3753183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36D75B-851F-004D-9A9A-E26D0C9A705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58045" y="251883"/>
            <a:ext cx="9098844" cy="573088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+mj-lt"/>
              </a:rPr>
              <a:t>Text-to-image synthesis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291F02-9610-984E-B062-02DE50BC38E3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0" y="2009775"/>
            <a:ext cx="8521700" cy="3416300"/>
          </a:xfrm>
        </p:spPr>
        <p:txBody>
          <a:bodyPr/>
          <a:lstStyle/>
          <a:p>
            <a:pPr marL="114300" indent="0">
              <a:buNone/>
            </a:pPr>
            <a:r>
              <a:rPr lang="en-GB" b="1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Text-to-image or text-to-scene synthesis</a:t>
            </a:r>
            <a:r>
              <a:rPr lang="en-GB" b="0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techniques aimed at naturally composing and visualizing </a:t>
            </a:r>
            <a:r>
              <a:rPr lang="en-GB" b="1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text</a:t>
            </a:r>
            <a:r>
              <a:rPr lang="en-GB" b="0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instances: </a:t>
            </a:r>
          </a:p>
          <a:p>
            <a:pPr marL="457200">
              <a:buFontTx/>
              <a:buChar char="-"/>
            </a:pPr>
            <a:r>
              <a:rPr lang="en-GB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Many practical applications in education, gaming, creating virtual realities steered and manipulated through language </a:t>
            </a:r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00AFC0BF-B70C-0943-9DC7-F6BFB035BE67}"/>
              </a:ext>
            </a:extLst>
          </p:cNvPr>
          <p:cNvSpPr txBox="1">
            <a:spLocks/>
          </p:cNvSpPr>
          <p:nvPr/>
        </p:nvSpPr>
        <p:spPr>
          <a:xfrm>
            <a:off x="8125803" y="6611779"/>
            <a:ext cx="914401" cy="246221"/>
          </a:xfrm>
          <a:prstGeom prst="rect">
            <a:avLst/>
          </a:prstGeom>
          <a:ln w="12700">
            <a:miter lim="400000"/>
          </a:ln>
        </p:spPr>
        <p:txBody>
          <a:bodyPr lIns="45719" rIns="45719" anchor="b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merican Typewriter"/>
                <a:ea typeface="American Typewriter"/>
                <a:cs typeface="American Typewriter"/>
                <a:sym typeface="American Typewriter"/>
              </a:defRPr>
            </a:lvl1pPr>
            <a:lvl2pPr marL="800100" marR="0" indent="-342900" algn="l" defTabSz="914400" rtl="0" fontAlgn="auto" latinLnBrk="0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BB14E"/>
              </a:buClr>
              <a:buSzPct val="80000"/>
              <a:buFontTx/>
              <a:buChar char="◻"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1219200" marR="0" indent="-304800" algn="l" defTabSz="914400" rtl="0" fontAlgn="auto" latinLnBrk="0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BB14E"/>
              </a:buClr>
              <a:buSzPct val="65000"/>
              <a:buFontTx/>
              <a:buChar char="■"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1714500" marR="0" indent="-342900" algn="l" defTabSz="914400" rtl="0" fontAlgn="auto" latinLnBrk="0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BB14E"/>
              </a:buClr>
              <a:buSzPct val="70000"/>
              <a:buFontTx/>
              <a:buChar char="◻"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2171700" marR="0" indent="-342900" algn="l" defTabSz="914400" rtl="0" fontAlgn="auto" latinLnBrk="0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BB14E"/>
              </a:buClr>
              <a:buSzPct val="100000"/>
              <a:buFontTx/>
              <a:buChar char="▪"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2628900" marR="0" indent="-342900" algn="l" defTabSz="914400" rtl="0" fontAlgn="auto" latinLnBrk="0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BB14E"/>
              </a:buClr>
              <a:buSzPct val="100000"/>
              <a:buFontTx/>
              <a:buChar char="▪"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3086100" marR="0" indent="-342900" algn="l" defTabSz="914400" rtl="0" fontAlgn="auto" latinLnBrk="0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BB14E"/>
              </a:buClr>
              <a:buSzPct val="100000"/>
              <a:buFontTx/>
              <a:buChar char="▪"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3543300" marR="0" indent="-342900" algn="l" defTabSz="914400" rtl="0" fontAlgn="auto" latinLnBrk="0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BB14E"/>
              </a:buClr>
              <a:buSzPct val="100000"/>
              <a:buFontTx/>
              <a:buChar char="▪"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4000500" marR="0" indent="-342900" algn="l" defTabSz="914400" rtl="0" fontAlgn="auto" latinLnBrk="0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BB14E"/>
              </a:buClr>
              <a:buSzPct val="100000"/>
              <a:buFontTx/>
              <a:buChar char="▪"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86CB4B4D-7CA3-9044-876B-883B54F8677D}" type="slidenum">
              <a:rPr lang="en-BE" sz="1000" smtClean="0">
                <a:latin typeface="Calibri" panose="020F0502020204030204" pitchFamily="34" charset="0"/>
                <a:cs typeface="Calibri" panose="020F0502020204030204" pitchFamily="34" charset="0"/>
              </a:rPr>
              <a:pPr/>
              <a:t>19</a:t>
            </a:fld>
            <a:endParaRPr lang="en-BE" sz="10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5118441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6E9DE643-3F23-8E4E-BEB6-1F60B9DA9C76}"/>
              </a:ext>
            </a:extLst>
          </p:cNvPr>
          <p:cNvSpPr txBox="1">
            <a:spLocks/>
          </p:cNvSpPr>
          <p:nvPr/>
        </p:nvSpPr>
        <p:spPr>
          <a:xfrm>
            <a:off x="8125803" y="6611779"/>
            <a:ext cx="914401" cy="246221"/>
          </a:xfrm>
          <a:prstGeom prst="rect">
            <a:avLst/>
          </a:prstGeom>
          <a:ln w="12700">
            <a:miter lim="400000"/>
          </a:ln>
        </p:spPr>
        <p:txBody>
          <a:bodyPr lIns="45719" rIns="45719" anchor="b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merican Typewriter"/>
                <a:ea typeface="American Typewriter"/>
                <a:cs typeface="American Typewriter"/>
                <a:sym typeface="American Typewriter"/>
              </a:defRPr>
            </a:lvl1pPr>
            <a:lvl2pPr marL="800100" marR="0" indent="-342900" algn="l" defTabSz="914400" rtl="0" fontAlgn="auto" latinLnBrk="0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BB14E"/>
              </a:buClr>
              <a:buSzPct val="80000"/>
              <a:buFontTx/>
              <a:buChar char="◻"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1219200" marR="0" indent="-304800" algn="l" defTabSz="914400" rtl="0" fontAlgn="auto" latinLnBrk="0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BB14E"/>
              </a:buClr>
              <a:buSzPct val="65000"/>
              <a:buFontTx/>
              <a:buChar char="■"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1714500" marR="0" indent="-342900" algn="l" defTabSz="914400" rtl="0" fontAlgn="auto" latinLnBrk="0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BB14E"/>
              </a:buClr>
              <a:buSzPct val="70000"/>
              <a:buFontTx/>
              <a:buChar char="◻"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2171700" marR="0" indent="-342900" algn="l" defTabSz="914400" rtl="0" fontAlgn="auto" latinLnBrk="0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BB14E"/>
              </a:buClr>
              <a:buSzPct val="100000"/>
              <a:buFontTx/>
              <a:buChar char="▪"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2628900" marR="0" indent="-342900" algn="l" defTabSz="914400" rtl="0" fontAlgn="auto" latinLnBrk="0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BB14E"/>
              </a:buClr>
              <a:buSzPct val="100000"/>
              <a:buFontTx/>
              <a:buChar char="▪"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3086100" marR="0" indent="-342900" algn="l" defTabSz="914400" rtl="0" fontAlgn="auto" latinLnBrk="0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BB14E"/>
              </a:buClr>
              <a:buSzPct val="100000"/>
              <a:buFontTx/>
              <a:buChar char="▪"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3543300" marR="0" indent="-342900" algn="l" defTabSz="914400" rtl="0" fontAlgn="auto" latinLnBrk="0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BB14E"/>
              </a:buClr>
              <a:buSzPct val="100000"/>
              <a:buFontTx/>
              <a:buChar char="▪"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4000500" marR="0" indent="-342900" algn="l" defTabSz="914400" rtl="0" fontAlgn="auto" latinLnBrk="0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BB14E"/>
              </a:buClr>
              <a:buSzPct val="100000"/>
              <a:buFontTx/>
              <a:buChar char="▪"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86CB4B4D-7CA3-9044-876B-883B54F8677D}" type="slidenum">
              <a:rPr lang="en-BE" sz="1000" smtClean="0">
                <a:latin typeface="Calibri" panose="020F0502020204030204" pitchFamily="34" charset="0"/>
                <a:cs typeface="Calibri" panose="020F0502020204030204" pitchFamily="34" charset="0"/>
              </a:rPr>
              <a:pPr/>
              <a:t>2</a:t>
            </a:fld>
            <a:endParaRPr lang="en-BE" sz="10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8E3A45-F534-4FB4-1E37-D7DCFC4C6A1B}"/>
              </a:ext>
            </a:extLst>
          </p:cNvPr>
          <p:cNvSpPr txBox="1"/>
          <p:nvPr/>
        </p:nvSpPr>
        <p:spPr>
          <a:xfrm>
            <a:off x="594360" y="240030"/>
            <a:ext cx="4944621" cy="61811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BB14E"/>
              </a:buClr>
              <a:buSzPct val="75000"/>
              <a:buNone/>
              <a:tabLst/>
            </a:pPr>
            <a:r>
              <a:rPr kumimoji="0" lang="en-BE" sz="30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Calibri"/>
                <a:cs typeface="Calibri"/>
                <a:sym typeface="Calibri"/>
              </a:rPr>
              <a:t>Commonsense knowledge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89A26F-548C-BAFC-8951-0DC7519F5E93}"/>
              </a:ext>
            </a:extLst>
          </p:cNvPr>
          <p:cNvSpPr txBox="1"/>
          <p:nvPr/>
        </p:nvSpPr>
        <p:spPr>
          <a:xfrm>
            <a:off x="251460" y="1400704"/>
            <a:ext cx="8445844" cy="323934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lvl="1"/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Essential for many AI applications, including those in natural language processing, visual processing, and other tasks</a:t>
            </a:r>
          </a:p>
          <a:p>
            <a:pPr lvl="2"/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For instance, in natural language understanding and visual understanding it allows to cope with incomplete, ambiguous and noisy information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Humans learn commonsense knowledge from life events and experiences</a:t>
            </a:r>
          </a:p>
          <a:p>
            <a:pPr lvl="1"/>
            <a:endParaRPr lang="en-US" dirty="0">
              <a:latin typeface="Tw Cen MT" panose="020B0602020104020603" pitchFamily="34" charset="7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A41969-49D2-599E-840F-8F78A53E8C9F}"/>
              </a:ext>
            </a:extLst>
          </p:cNvPr>
          <p:cNvSpPr txBox="1"/>
          <p:nvPr/>
        </p:nvSpPr>
        <p:spPr>
          <a:xfrm>
            <a:off x="328337" y="5274943"/>
            <a:ext cx="8368967" cy="117211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Can we acquire and store commonsense knowledge so that the machine can use it in (spatial) language understanding?</a:t>
            </a: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250441124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7" name="Content Placeholder 2"/>
          <p:cNvSpPr txBox="1">
            <a:spLocks noGrp="1"/>
          </p:cNvSpPr>
          <p:nvPr>
            <p:ph type="body" idx="4294967295"/>
          </p:nvPr>
        </p:nvSpPr>
        <p:spPr>
          <a:xfrm>
            <a:off x="628649" y="1096786"/>
            <a:ext cx="7886700" cy="3263900"/>
          </a:xfrm>
          <a:prstGeom prst="rect">
            <a:avLst/>
          </a:prstGeom>
        </p:spPr>
        <p:txBody>
          <a:bodyPr/>
          <a:lstStyle/>
          <a:p>
            <a:pPr defTabSz="685800">
              <a:spcBef>
                <a:spcPts val="700"/>
              </a:spcBef>
              <a:buFont typeface="Arial" panose="020B0604020202020204" pitchFamily="34" charset="0"/>
              <a:buChar char="•"/>
              <a:defRPr sz="1800">
                <a:latin typeface="Tw Cen MT"/>
                <a:ea typeface="Tw Cen MT"/>
                <a:cs typeface="Tw Cen MT"/>
                <a:sym typeface="Tw Cen MT"/>
              </a:defRPr>
            </a:pPr>
            <a:r>
              <a:rPr sz="2000" dirty="0">
                <a:latin typeface="Calibri" panose="020F0502020204030204" pitchFamily="34" charset="0"/>
                <a:cs typeface="Calibri" panose="020F0502020204030204" pitchFamily="34" charset="0"/>
              </a:rPr>
              <a:t>Text is first translated into a scene graph (= symbolic representation expressing the objects and their semantic/spatial relationships)</a:t>
            </a:r>
          </a:p>
          <a:p>
            <a:pPr defTabSz="685800">
              <a:spcBef>
                <a:spcPts val="700"/>
              </a:spcBef>
              <a:buFont typeface="Arial" panose="020B0604020202020204" pitchFamily="34" charset="0"/>
              <a:buChar char="•"/>
              <a:defRPr sz="1800">
                <a:latin typeface="Tw Cen MT"/>
                <a:ea typeface="Tw Cen MT"/>
                <a:cs typeface="Tw Cen MT"/>
                <a:sym typeface="Tw Cen MT"/>
              </a:defRPr>
            </a:pP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defTabSz="685800">
              <a:spcBef>
                <a:spcPts val="700"/>
              </a:spcBef>
              <a:buFont typeface="Arial" panose="020B0604020202020204" pitchFamily="34" charset="0"/>
              <a:buChar char="•"/>
              <a:defRPr sz="1800">
                <a:latin typeface="Tw Cen MT"/>
                <a:ea typeface="Tw Cen MT"/>
                <a:cs typeface="Tw Cen MT"/>
                <a:sym typeface="Tw Cen MT"/>
              </a:defRPr>
            </a:pPr>
            <a:r>
              <a:rPr sz="2000" dirty="0">
                <a:latin typeface="Calibri" panose="020F0502020204030204" pitchFamily="34" charset="0"/>
                <a:cs typeface="Calibri" panose="020F0502020204030204" pitchFamily="34" charset="0"/>
              </a:rPr>
              <a:t>The spatial layout is generated from the scene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graph</a:t>
            </a:r>
            <a:endParaRPr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defTabSz="685800">
              <a:spcBef>
                <a:spcPts val="700"/>
              </a:spcBef>
              <a:buFont typeface="Arial" panose="020B0604020202020204" pitchFamily="34" charset="0"/>
              <a:buChar char="•"/>
              <a:defRPr sz="1800">
                <a:latin typeface="Tw Cen MT"/>
                <a:ea typeface="Tw Cen MT"/>
                <a:cs typeface="Tw Cen MT"/>
                <a:sym typeface="Tw Cen MT"/>
              </a:defRPr>
            </a:pPr>
            <a:endParaRPr dirty="0"/>
          </a:p>
          <a:p>
            <a:pPr defTabSz="685800">
              <a:spcBef>
                <a:spcPts val="700"/>
              </a:spcBef>
              <a:buFont typeface="Arial" panose="020B0604020202020204" pitchFamily="34" charset="0"/>
              <a:buChar char="•"/>
              <a:defRPr sz="1800">
                <a:latin typeface="Tw Cen MT"/>
                <a:ea typeface="Tw Cen MT"/>
                <a:cs typeface="Tw Cen MT"/>
                <a:sym typeface="Tw Cen MT"/>
              </a:defRPr>
            </a:pPr>
            <a:endParaRPr dirty="0"/>
          </a:p>
          <a:p>
            <a:pPr defTabSz="685800">
              <a:spcBef>
                <a:spcPts val="700"/>
              </a:spcBef>
              <a:buFont typeface="Arial" panose="020B0604020202020204" pitchFamily="34" charset="0"/>
              <a:buChar char="•"/>
              <a:defRPr sz="1800">
                <a:latin typeface="Tw Cen MT"/>
                <a:ea typeface="Tw Cen MT"/>
                <a:cs typeface="Tw Cen MT"/>
                <a:sym typeface="Tw Cen MT"/>
              </a:defRPr>
            </a:pPr>
            <a:endParaRPr dirty="0"/>
          </a:p>
          <a:p>
            <a:pPr defTabSz="685800">
              <a:spcBef>
                <a:spcPts val="700"/>
              </a:spcBef>
              <a:buFont typeface="Arial" panose="020B0604020202020204" pitchFamily="34" charset="0"/>
              <a:buChar char="•"/>
              <a:defRPr sz="1800">
                <a:latin typeface="Tw Cen MT"/>
                <a:ea typeface="Tw Cen MT"/>
                <a:cs typeface="Tw Cen MT"/>
                <a:sym typeface="Tw Cen MT"/>
              </a:defRPr>
            </a:pPr>
            <a:endParaRPr dirty="0"/>
          </a:p>
          <a:p>
            <a:pPr defTabSz="685800">
              <a:spcBef>
                <a:spcPts val="700"/>
              </a:spcBef>
              <a:buFont typeface="Arial" panose="020B0604020202020204" pitchFamily="34" charset="0"/>
              <a:buChar char="•"/>
              <a:defRPr sz="1800">
                <a:latin typeface="Tw Cen MT"/>
                <a:ea typeface="Tw Cen MT"/>
                <a:cs typeface="Tw Cen MT"/>
                <a:sym typeface="Tw Cen MT"/>
              </a:defRPr>
            </a:pPr>
            <a:r>
              <a:rPr sz="2000" dirty="0">
                <a:latin typeface="Calibri" panose="020F0502020204030204" pitchFamily="34" charset="0"/>
                <a:cs typeface="Calibri" panose="020F0502020204030204" pitchFamily="34" charset="0"/>
              </a:rPr>
              <a:t>Use of a graph convolution network composed of several graph convolution layers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to represent objects and their relationships</a:t>
            </a:r>
          </a:p>
          <a:p>
            <a:pPr defTabSz="685800">
              <a:spcBef>
                <a:spcPts val="700"/>
              </a:spcBef>
              <a:buFont typeface="Arial" panose="020B0604020202020204" pitchFamily="34" charset="0"/>
              <a:buChar char="•"/>
              <a:defRPr sz="1800">
                <a:latin typeface="Tw Cen MT"/>
                <a:ea typeface="Tw Cen MT"/>
                <a:cs typeface="Tw Cen MT"/>
                <a:sym typeface="Tw Cen MT"/>
              </a:defRPr>
            </a:pPr>
            <a:endParaRPr lang="en-BE" sz="20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defTabSz="685800">
              <a:spcBef>
                <a:spcPts val="700"/>
              </a:spcBef>
              <a:buFont typeface="Arial" panose="020B0604020202020204" pitchFamily="34" charset="0"/>
              <a:buChar char="•"/>
              <a:defRPr sz="1800">
                <a:latin typeface="Tw Cen MT"/>
                <a:ea typeface="Tw Cen MT"/>
                <a:cs typeface="Tw Cen MT"/>
                <a:sym typeface="Tw Cen MT"/>
              </a:defRPr>
            </a:pPr>
            <a:r>
              <a:rPr lang="en-BE" sz="2000">
                <a:latin typeface="Calibri" panose="020F0502020204030204" pitchFamily="34" charset="0"/>
                <a:cs typeface="Calibri" panose="020F0502020204030204" pitchFamily="34" charset="0"/>
              </a:rPr>
              <a:t>Followed by steps of layout prediction and pixel prediction</a:t>
            </a:r>
            <a:r>
              <a:rPr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pic>
        <p:nvPicPr>
          <p:cNvPr id="1398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9994" y="1912055"/>
            <a:ext cx="1715073" cy="2084473"/>
          </a:xfrm>
          <a:prstGeom prst="rect">
            <a:avLst/>
          </a:prstGeom>
          <a:ln w="3175">
            <a:solidFill>
              <a:srgbClr val="4472C4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DB7D27A-F305-1041-B49B-A823324AF36D}"/>
              </a:ext>
            </a:extLst>
          </p:cNvPr>
          <p:cNvSpPr txBox="1"/>
          <p:nvPr/>
        </p:nvSpPr>
        <p:spPr>
          <a:xfrm>
            <a:off x="15785" y="209048"/>
            <a:ext cx="9130061" cy="64889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indent="0">
              <a:buNone/>
            </a:pPr>
            <a:r>
              <a:rPr kumimoji="0" lang="en-US" sz="32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Text-to-image synthesis: </a:t>
            </a:r>
            <a:r>
              <a:rPr kumimoji="0" lang="en-GB" sz="32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lang="en-GB" sz="3200" b="1" dirty="0">
                <a:solidFill>
                  <a:schemeClr val="bg1"/>
                </a:solidFill>
              </a:rPr>
              <a:t>ntegration of a scene graph</a:t>
            </a:r>
            <a:endParaRPr kumimoji="0" lang="en-US" sz="32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FC9DE817-8A67-3B41-9C3C-55FA2B44CB0F}"/>
                  </a:ext>
                </a:extLst>
              </p14:cNvPr>
              <p14:cNvContentPartPr/>
              <p14:nvPr/>
            </p14:nvContentPartPr>
            <p14:xfrm>
              <a:off x="10506382" y="2804804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FC9DE817-8A67-3B41-9C3C-55FA2B44CB0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497742" y="2795804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96A47A10-0C72-954D-B56E-8D85A5D4B391}"/>
              </a:ext>
            </a:extLst>
          </p:cNvPr>
          <p:cNvSpPr txBox="1">
            <a:spLocks/>
          </p:cNvSpPr>
          <p:nvPr/>
        </p:nvSpPr>
        <p:spPr>
          <a:xfrm>
            <a:off x="8125803" y="6611779"/>
            <a:ext cx="914401" cy="246221"/>
          </a:xfrm>
          <a:prstGeom prst="rect">
            <a:avLst/>
          </a:prstGeom>
          <a:ln w="12700">
            <a:miter lim="400000"/>
          </a:ln>
        </p:spPr>
        <p:txBody>
          <a:bodyPr lIns="45719" rIns="45719" anchor="b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merican Typewriter"/>
                <a:ea typeface="American Typewriter"/>
                <a:cs typeface="American Typewriter"/>
                <a:sym typeface="American Typewriter"/>
              </a:defRPr>
            </a:lvl1pPr>
            <a:lvl2pPr marL="800100" marR="0" indent="-342900" algn="l" defTabSz="914400" rtl="0" fontAlgn="auto" latinLnBrk="0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BB14E"/>
              </a:buClr>
              <a:buSzPct val="80000"/>
              <a:buFontTx/>
              <a:buChar char="◻"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1219200" marR="0" indent="-304800" algn="l" defTabSz="914400" rtl="0" fontAlgn="auto" latinLnBrk="0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BB14E"/>
              </a:buClr>
              <a:buSzPct val="65000"/>
              <a:buFontTx/>
              <a:buChar char="■"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1714500" marR="0" indent="-342900" algn="l" defTabSz="914400" rtl="0" fontAlgn="auto" latinLnBrk="0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BB14E"/>
              </a:buClr>
              <a:buSzPct val="70000"/>
              <a:buFontTx/>
              <a:buChar char="◻"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2171700" marR="0" indent="-342900" algn="l" defTabSz="914400" rtl="0" fontAlgn="auto" latinLnBrk="0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BB14E"/>
              </a:buClr>
              <a:buSzPct val="100000"/>
              <a:buFontTx/>
              <a:buChar char="▪"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2628900" marR="0" indent="-342900" algn="l" defTabSz="914400" rtl="0" fontAlgn="auto" latinLnBrk="0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BB14E"/>
              </a:buClr>
              <a:buSzPct val="100000"/>
              <a:buFontTx/>
              <a:buChar char="▪"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3086100" marR="0" indent="-342900" algn="l" defTabSz="914400" rtl="0" fontAlgn="auto" latinLnBrk="0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BB14E"/>
              </a:buClr>
              <a:buSzPct val="100000"/>
              <a:buFontTx/>
              <a:buChar char="▪"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3543300" marR="0" indent="-342900" algn="l" defTabSz="914400" rtl="0" fontAlgn="auto" latinLnBrk="0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BB14E"/>
              </a:buClr>
              <a:buSzPct val="100000"/>
              <a:buFontTx/>
              <a:buChar char="▪"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4000500" marR="0" indent="-342900" algn="l" defTabSz="914400" rtl="0" fontAlgn="auto" latinLnBrk="0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BB14E"/>
              </a:buClr>
              <a:buSzPct val="100000"/>
              <a:buFontTx/>
              <a:buChar char="▪"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86CB4B4D-7CA3-9044-876B-883B54F8677D}" type="slidenum">
              <a:rPr lang="en-BE" sz="1000" smtClean="0">
                <a:latin typeface="Calibri" panose="020F0502020204030204" pitchFamily="34" charset="0"/>
                <a:cs typeface="Calibri" panose="020F0502020204030204" pitchFamily="34" charset="0"/>
              </a:rPr>
              <a:pPr/>
              <a:t>20</a:t>
            </a:fld>
            <a:endParaRPr lang="en-BE" sz="10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9" name="Content Placeholder 4" descr="Content Placeholder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681" y="3097818"/>
            <a:ext cx="7386638" cy="2826586"/>
          </a:xfrm>
          <a:prstGeom prst="rect">
            <a:avLst/>
          </a:prstGeom>
          <a:ln w="3175">
            <a:solidFill>
              <a:srgbClr val="4472C4"/>
            </a:solidFill>
          </a:ln>
        </p:spPr>
      </p:pic>
      <p:grpSp>
        <p:nvGrpSpPr>
          <p:cNvPr id="1413" name="Action Button: Beginning 5">
            <a:hlinkClick r:id="" action="ppaction://hlinkshowjump?jump=firstslide"/>
          </p:cNvPr>
          <p:cNvGrpSpPr/>
          <p:nvPr/>
        </p:nvGrpSpPr>
        <p:grpSpPr>
          <a:xfrm>
            <a:off x="3214687" y="3428999"/>
            <a:ext cx="781813" cy="781814"/>
            <a:chOff x="0" y="0"/>
            <a:chExt cx="781812" cy="781812"/>
          </a:xfrm>
        </p:grpSpPr>
        <p:sp>
          <p:nvSpPr>
            <p:cNvPr id="1410" name="Square"/>
            <p:cNvSpPr/>
            <p:nvPr/>
          </p:nvSpPr>
          <p:spPr>
            <a:xfrm>
              <a:off x="-1" y="-1"/>
              <a:ext cx="781814" cy="781814"/>
            </a:xfrm>
            <a:prstGeom prst="rect">
              <a:avLst/>
            </a:prstGeom>
            <a:solidFill>
              <a:srgbClr val="4472C4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marL="0" indent="0" algn="ctr">
                <a:spcBef>
                  <a:spcPts val="0"/>
                </a:spcBef>
                <a:buClrTx/>
                <a:buSzTx/>
                <a:buNone/>
                <a:defRPr sz="1800">
                  <a:solidFill>
                    <a:schemeClr val="accent3">
                      <a:lumOff val="44000"/>
                    </a:schemeClr>
                  </a:solidFill>
                </a:defRPr>
              </a:pPr>
              <a:endParaRPr dirty="0"/>
            </a:p>
          </p:txBody>
        </p:sp>
        <p:sp>
          <p:nvSpPr>
            <p:cNvPr id="1411" name="Shape"/>
            <p:cNvSpPr/>
            <p:nvPr/>
          </p:nvSpPr>
          <p:spPr>
            <a:xfrm>
              <a:off x="97726" y="97726"/>
              <a:ext cx="586360" cy="5863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400" y="10800"/>
                  </a:moveTo>
                  <a:lnTo>
                    <a:pt x="21600" y="0"/>
                  </a:lnTo>
                  <a:lnTo>
                    <a:pt x="21600" y="21600"/>
                  </a:lnTo>
                  <a:close/>
                  <a:moveTo>
                    <a:pt x="2700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2700" y="21600"/>
                  </a:lnTo>
                  <a:close/>
                </a:path>
              </a:pathLst>
            </a:custGeom>
            <a:solidFill>
              <a:srgbClr val="000000">
                <a:alpha val="4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marL="0" indent="0" algn="ctr">
                <a:spcBef>
                  <a:spcPts val="0"/>
                </a:spcBef>
                <a:buClrTx/>
                <a:buSzTx/>
                <a:buNone/>
                <a:defRPr sz="1800">
                  <a:solidFill>
                    <a:schemeClr val="accent3">
                      <a:lumOff val="44000"/>
                    </a:schemeClr>
                  </a:solidFill>
                </a:defRPr>
              </a:pPr>
              <a:endParaRPr dirty="0"/>
            </a:p>
          </p:txBody>
        </p:sp>
        <p:sp>
          <p:nvSpPr>
            <p:cNvPr id="1412" name="Shape"/>
            <p:cNvSpPr/>
            <p:nvPr/>
          </p:nvSpPr>
          <p:spPr>
            <a:xfrm>
              <a:off x="-1" y="-1"/>
              <a:ext cx="781814" cy="7818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750" y="10800"/>
                  </a:moveTo>
                  <a:lnTo>
                    <a:pt x="18900" y="2700"/>
                  </a:lnTo>
                  <a:lnTo>
                    <a:pt x="18900" y="18900"/>
                  </a:lnTo>
                  <a:close/>
                  <a:moveTo>
                    <a:pt x="4725" y="2700"/>
                  </a:moveTo>
                  <a:lnTo>
                    <a:pt x="4725" y="18900"/>
                  </a:lnTo>
                  <a:lnTo>
                    <a:pt x="2700" y="18900"/>
                  </a:lnTo>
                  <a:lnTo>
                    <a:pt x="2700" y="2700"/>
                  </a:lnTo>
                  <a:close/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 w="3175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marL="0" indent="0" algn="ctr">
                <a:spcBef>
                  <a:spcPts val="0"/>
                </a:spcBef>
                <a:buClrTx/>
                <a:buSzTx/>
                <a:buNone/>
                <a:defRPr sz="1800">
                  <a:solidFill>
                    <a:schemeClr val="accent3">
                      <a:lumOff val="44000"/>
                    </a:schemeClr>
                  </a:solidFill>
                </a:defRPr>
              </a:pPr>
              <a:endParaRPr dirty="0"/>
            </a:p>
          </p:txBody>
        </p:sp>
      </p:grpSp>
      <p:pic>
        <p:nvPicPr>
          <p:cNvPr id="1415" name="Picture 11" descr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3231" y="1007891"/>
            <a:ext cx="3038476" cy="2219760"/>
          </a:xfrm>
          <a:prstGeom prst="rect">
            <a:avLst/>
          </a:prstGeom>
          <a:ln w="3175">
            <a:solidFill>
              <a:srgbClr val="4472C4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68176EB-8E6E-1942-9B22-F2A7DF01CB23}"/>
              </a:ext>
            </a:extLst>
          </p:cNvPr>
          <p:cNvSpPr txBox="1"/>
          <p:nvPr/>
        </p:nvSpPr>
        <p:spPr>
          <a:xfrm>
            <a:off x="15785" y="209048"/>
            <a:ext cx="9130061" cy="64889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indent="0">
              <a:buNone/>
            </a:pPr>
            <a:r>
              <a:rPr kumimoji="0" lang="en-US" sz="32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Text-to-image synthesis: </a:t>
            </a:r>
            <a:r>
              <a:rPr kumimoji="0" lang="en-GB" sz="32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lang="en-GB" sz="3200" b="1" dirty="0">
                <a:solidFill>
                  <a:schemeClr val="bg1"/>
                </a:solidFill>
              </a:rPr>
              <a:t>ntegration of a scene graph</a:t>
            </a:r>
            <a:endParaRPr kumimoji="0" lang="en-US" sz="32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3DBB2F5-6103-BC44-BAF6-6D731062FD6D}"/>
              </a:ext>
            </a:extLst>
          </p:cNvPr>
          <p:cNvSpPr/>
          <p:nvPr/>
        </p:nvSpPr>
        <p:spPr>
          <a:xfrm>
            <a:off x="513643" y="6336399"/>
            <a:ext cx="8483601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BE" sz="1300">
                <a:latin typeface="Calibri" panose="020F0502020204030204" pitchFamily="34" charset="0"/>
                <a:ea typeface="Times New Roman" panose="02020603050405020304" pitchFamily="18" charset="0"/>
              </a:rPr>
              <a:t>Justin Johnson, Agrim Gupta &amp; Li Fei-Fei (2018). Image generation from scene graphs. In </a:t>
            </a:r>
            <a:r>
              <a:rPr lang="en-BE" sz="1300" i="1">
                <a:latin typeface="Calibri" panose="020F0502020204030204" pitchFamily="34" charset="0"/>
                <a:ea typeface="Times New Roman" panose="02020603050405020304" pitchFamily="18" charset="0"/>
              </a:rPr>
              <a:t>Proceedings </a:t>
            </a:r>
            <a:r>
              <a:rPr lang="en-US" sz="1300" i="1" dirty="0">
                <a:latin typeface="Calibri" panose="020F0502020204030204" pitchFamily="34" charset="0"/>
                <a:ea typeface="Times New Roman" panose="02020603050405020304" pitchFamily="18" charset="0"/>
              </a:rPr>
              <a:t>of the </a:t>
            </a:r>
            <a:r>
              <a:rPr lang="en-BE" sz="1300" i="1">
                <a:latin typeface="Calibri" panose="020F0502020204030204" pitchFamily="34" charset="0"/>
                <a:ea typeface="Times New Roman" panose="02020603050405020304" pitchFamily="18" charset="0"/>
              </a:rPr>
              <a:t>Conference on Computer Vision and Pattern Recognition</a:t>
            </a:r>
            <a:r>
              <a:rPr lang="en-BE" sz="1300"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en-US" sz="1300" dirty="0">
                <a:latin typeface="Calibri" panose="020F0502020204030204" pitchFamily="34" charset="0"/>
                <a:ea typeface="Times New Roman" panose="02020603050405020304" pitchFamily="18" charset="0"/>
              </a:rPr>
              <a:t>(</a:t>
            </a:r>
            <a:r>
              <a:rPr lang="en-BE" sz="1300">
                <a:latin typeface="Calibri" panose="020F0502020204030204" pitchFamily="34" charset="0"/>
                <a:ea typeface="Times New Roman" panose="02020603050405020304" pitchFamily="18" charset="0"/>
              </a:rPr>
              <a:t>CVPR</a:t>
            </a:r>
            <a:r>
              <a:rPr lang="en-US" sz="1300" dirty="0">
                <a:latin typeface="Calibri" panose="020F0502020204030204" pitchFamily="34" charset="0"/>
                <a:ea typeface="Times New Roman" panose="02020603050405020304" pitchFamily="18" charset="0"/>
              </a:rPr>
              <a:t>)</a:t>
            </a:r>
            <a:r>
              <a:rPr lang="en-BE" sz="1300">
                <a:latin typeface="Calibri" panose="020F0502020204030204" pitchFamily="34" charset="0"/>
                <a:ea typeface="Times New Roman" panose="02020603050405020304" pitchFamily="18" charset="0"/>
              </a:rPr>
              <a:t>.</a:t>
            </a:r>
            <a:endParaRPr lang="en-BE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2" name="Slide Number Placeholder 3">
            <a:extLst>
              <a:ext uri="{FF2B5EF4-FFF2-40B4-BE49-F238E27FC236}">
                <a16:creationId xmlns:a16="http://schemas.microsoft.com/office/drawing/2014/main" id="{78139688-7FC6-3449-A985-E32011F00698}"/>
              </a:ext>
            </a:extLst>
          </p:cNvPr>
          <p:cNvSpPr txBox="1">
            <a:spLocks/>
          </p:cNvSpPr>
          <p:nvPr/>
        </p:nvSpPr>
        <p:spPr>
          <a:xfrm>
            <a:off x="8125803" y="6611779"/>
            <a:ext cx="914401" cy="246221"/>
          </a:xfrm>
          <a:prstGeom prst="rect">
            <a:avLst/>
          </a:prstGeom>
          <a:ln w="12700">
            <a:miter lim="400000"/>
          </a:ln>
        </p:spPr>
        <p:txBody>
          <a:bodyPr lIns="45719" rIns="45719" anchor="b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merican Typewriter"/>
                <a:ea typeface="American Typewriter"/>
                <a:cs typeface="American Typewriter"/>
                <a:sym typeface="American Typewriter"/>
              </a:defRPr>
            </a:lvl1pPr>
            <a:lvl2pPr marL="800100" marR="0" indent="-342900" algn="l" defTabSz="914400" rtl="0" fontAlgn="auto" latinLnBrk="0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BB14E"/>
              </a:buClr>
              <a:buSzPct val="80000"/>
              <a:buFontTx/>
              <a:buChar char="◻"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1219200" marR="0" indent="-304800" algn="l" defTabSz="914400" rtl="0" fontAlgn="auto" latinLnBrk="0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BB14E"/>
              </a:buClr>
              <a:buSzPct val="65000"/>
              <a:buFontTx/>
              <a:buChar char="■"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1714500" marR="0" indent="-342900" algn="l" defTabSz="914400" rtl="0" fontAlgn="auto" latinLnBrk="0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BB14E"/>
              </a:buClr>
              <a:buSzPct val="70000"/>
              <a:buFontTx/>
              <a:buChar char="◻"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2171700" marR="0" indent="-342900" algn="l" defTabSz="914400" rtl="0" fontAlgn="auto" latinLnBrk="0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BB14E"/>
              </a:buClr>
              <a:buSzPct val="100000"/>
              <a:buFontTx/>
              <a:buChar char="▪"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2628900" marR="0" indent="-342900" algn="l" defTabSz="914400" rtl="0" fontAlgn="auto" latinLnBrk="0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BB14E"/>
              </a:buClr>
              <a:buSzPct val="100000"/>
              <a:buFontTx/>
              <a:buChar char="▪"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3086100" marR="0" indent="-342900" algn="l" defTabSz="914400" rtl="0" fontAlgn="auto" latinLnBrk="0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BB14E"/>
              </a:buClr>
              <a:buSzPct val="100000"/>
              <a:buFontTx/>
              <a:buChar char="▪"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3543300" marR="0" indent="-342900" algn="l" defTabSz="914400" rtl="0" fontAlgn="auto" latinLnBrk="0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BB14E"/>
              </a:buClr>
              <a:buSzPct val="100000"/>
              <a:buFontTx/>
              <a:buChar char="▪"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4000500" marR="0" indent="-342900" algn="l" defTabSz="914400" rtl="0" fontAlgn="auto" latinLnBrk="0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BB14E"/>
              </a:buClr>
              <a:buSzPct val="100000"/>
              <a:buFontTx/>
              <a:buChar char="▪"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86CB4B4D-7CA3-9044-876B-883B54F8677D}" type="slidenum">
              <a:rPr lang="en-BE" sz="1000" smtClean="0">
                <a:latin typeface="Calibri" panose="020F0502020204030204" pitchFamily="34" charset="0"/>
                <a:cs typeface="Calibri" panose="020F0502020204030204" pitchFamily="34" charset="0"/>
              </a:rPr>
              <a:pPr/>
              <a:t>21</a:t>
            </a:fld>
            <a:endParaRPr lang="en-BE" sz="10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8" name="Title 1"/>
          <p:cNvSpPr txBox="1">
            <a:spLocks noGrp="1"/>
          </p:cNvSpPr>
          <p:nvPr>
            <p:ph type="title" idx="4294967295"/>
          </p:nvPr>
        </p:nvSpPr>
        <p:spPr>
          <a:xfrm>
            <a:off x="0" y="1012825"/>
            <a:ext cx="8280400" cy="863600"/>
          </a:xfrm>
        </p:spPr>
        <p:txBody>
          <a:bodyPr anchor="ctr">
            <a:normAutofit/>
          </a:bodyPr>
          <a:lstStyle/>
          <a:p>
            <a:r>
              <a:rPr sz="2000" dirty="0">
                <a:latin typeface="Calibri" panose="020F0502020204030204" pitchFamily="34" charset="0"/>
                <a:cs typeface="Calibri" panose="020F0502020204030204" pitchFamily="34" charset="0"/>
              </a:rPr>
              <a:t>More details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19" name="Content Placeholder 2"/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0" y="2098675"/>
                <a:ext cx="8709660" cy="3348038"/>
              </a:xfrm>
            </p:spPr>
            <p:txBody>
              <a:bodyPr>
                <a:normAutofit/>
              </a:bodyPr>
              <a:lstStyle/>
              <a:p>
                <a:pPr defTabSz="685800">
                  <a:lnSpc>
                    <a:spcPct val="90000"/>
                  </a:lnSpc>
                  <a:spcBef>
                    <a:spcPts val="700"/>
                  </a:spcBef>
                  <a:buFont typeface="Arial" panose="020B0604020202020204" pitchFamily="34" charset="0"/>
                  <a:buChar char="•"/>
                  <a:defRPr sz="1800">
                    <a:latin typeface="Tw Cen MT"/>
                    <a:ea typeface="Tw Cen MT"/>
                    <a:cs typeface="Tw Cen MT"/>
                    <a:sym typeface="Tw Cen MT"/>
                  </a:defRPr>
                </a:pPr>
                <a:r>
                  <a:rPr lang="en-GB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Scene graphs were manually created but could be derived from dependency parse</a:t>
                </a:r>
              </a:p>
              <a:p>
                <a:pPr defTabSz="685800">
                  <a:lnSpc>
                    <a:spcPct val="90000"/>
                  </a:lnSpc>
                  <a:spcBef>
                    <a:spcPts val="700"/>
                  </a:spcBef>
                  <a:buFont typeface="Arial" panose="020B0604020202020204" pitchFamily="34" charset="0"/>
                  <a:buChar char="•"/>
                  <a:defRPr sz="1800">
                    <a:latin typeface="Tw Cen MT"/>
                    <a:ea typeface="Tw Cen MT"/>
                    <a:cs typeface="Tw Cen MT"/>
                    <a:sym typeface="Tw Cen MT"/>
                  </a:defRPr>
                </a:pPr>
                <a:r>
                  <a:rPr lang="en-GB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Many semantic relationships are spatial</a:t>
                </a:r>
              </a:p>
              <a:p>
                <a:pPr defTabSz="685800">
                  <a:lnSpc>
                    <a:spcPct val="90000"/>
                  </a:lnSpc>
                  <a:spcBef>
                    <a:spcPts val="700"/>
                  </a:spcBef>
                  <a:buFont typeface="Arial" panose="020B0604020202020204" pitchFamily="34" charset="0"/>
                  <a:buChar char="•"/>
                  <a:defRPr sz="1800">
                    <a:latin typeface="Tw Cen MT"/>
                    <a:ea typeface="Tw Cen MT"/>
                    <a:cs typeface="Tw Cen MT"/>
                    <a:sym typeface="Tw Cen MT"/>
                  </a:defRPr>
                </a:pPr>
                <a:r>
                  <a:rPr lang="en-GB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 generative adversarial network was trained end-to-end including several loss functions</a:t>
                </a:r>
              </a:p>
              <a:p>
                <a:pPr defTabSz="685800">
                  <a:lnSpc>
                    <a:spcPct val="90000"/>
                  </a:lnSpc>
                  <a:spcBef>
                    <a:spcPts val="700"/>
                  </a:spcBef>
                  <a:buFont typeface="Arial" panose="020B0604020202020204" pitchFamily="34" charset="0"/>
                  <a:buChar char="•"/>
                  <a:defRPr sz="1800">
                    <a:latin typeface="Tw Cen MT"/>
                    <a:ea typeface="Tw Cen MT"/>
                    <a:cs typeface="Tw Cen MT"/>
                    <a:sym typeface="Tw Cen MT"/>
                  </a:defRPr>
                </a:pPr>
                <a:r>
                  <a:rPr lang="en-GB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Interesting to mention is the box loss for layout prediction:</a:t>
                </a:r>
              </a:p>
              <a:p>
                <a:pPr marL="628650" lvl="1" indent="-285750" defTabSz="685800">
                  <a:lnSpc>
                    <a:spcPct val="90000"/>
                  </a:lnSpc>
                  <a:spcBef>
                    <a:spcPts val="300"/>
                  </a:spcBef>
                  <a:buFont typeface="Arial" panose="020B0604020202020204" pitchFamily="34" charset="0"/>
                  <a:buChar char="•"/>
                  <a:defRPr sz="1800" i="1">
                    <a:latin typeface="Tw Cen MT"/>
                    <a:ea typeface="Tw Cen MT"/>
                    <a:cs typeface="Tw Cen MT"/>
                    <a:sym typeface="Tw Cen MT"/>
                  </a:defRPr>
                </a:pPr>
                <a:r>
                  <a:rPr lang="en-GB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Box loss: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1800" i="1">
                            <a:latin typeface="Cambria Math" panose="02040503050406030204" pitchFamily="18" charset="0"/>
                          </a:rPr>
                          <m:t>ℒ</m:t>
                        </m:r>
                      </m:e>
                      <m:sub>
                        <m:r>
                          <a:rPr lang="ar-AE" sz="1800" i="1">
                            <a:latin typeface="Cambria Math" panose="02040503050406030204" pitchFamily="18" charset="0"/>
                          </a:rPr>
                          <m:t>𝑏𝑜𝑥</m:t>
                        </m:r>
                      </m:sub>
                    </m:sSub>
                    <m:r>
                      <a:rPr lang="ar-AE" sz="1800" i="1"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∑"/>
                        <m:limLoc m:val="undOvr"/>
                        <m:ctrlPr>
                          <a:rPr lang="ar-AE" sz="18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ar-AE" sz="18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ar-AE" sz="18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ar-AE" sz="18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ar-AE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ar-AE" sz="1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ar-AE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ar-AE" sz="1800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ar-AE" sz="18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ar-AE" sz="18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ar-AE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ar-AE" sz="18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a:rPr lang="ar-AE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GB" sz="1800" i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which penalizes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18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ar-AE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sz="1800" i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difference between ground-truth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18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ar-AE" sz="1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ar-AE" sz="18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1800" i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and predicted box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ar-AE" sz="1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acc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ar-AE" sz="1800" i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:r>
                  <a:rPr lang="en-GB" sz="1800" i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en-GB" sz="1800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GB" sz="1800" i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= number of objects in the graph</a:t>
                </a:r>
              </a:p>
              <a:p>
                <a:pPr marL="628650" lvl="1" indent="-285750" defTabSz="685800">
                  <a:lnSpc>
                    <a:spcPct val="90000"/>
                  </a:lnSpc>
                  <a:spcBef>
                    <a:spcPts val="300"/>
                  </a:spcBef>
                  <a:buFont typeface="Arial" panose="020B0604020202020204" pitchFamily="34" charset="0"/>
                  <a:buChar char="•"/>
                  <a:defRPr sz="1800">
                    <a:latin typeface="Tw Cen MT"/>
                    <a:ea typeface="Tw Cen MT"/>
                    <a:cs typeface="Tw Cen MT"/>
                    <a:sym typeface="Tw Cen MT"/>
                  </a:defRPr>
                </a:pPr>
                <a:r>
                  <a:rPr lang="en-GB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Optimized over all </a:t>
                </a:r>
                <a14:m>
                  <m:oMath xmlns:m="http://schemas.openxmlformats.org/officeDocument/2006/math">
                    <m:r>
                      <a:rPr lang="en-GB" sz="1800" i="1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GB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training data</a:t>
                </a:r>
                <a:br>
                  <a:rPr lang="en-GB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endParaRPr lang="en-GB" sz="1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685800">
                  <a:lnSpc>
                    <a:spcPct val="90000"/>
                  </a:lnSpc>
                  <a:spcBef>
                    <a:spcPts val="700"/>
                  </a:spcBef>
                  <a:buFont typeface="Arial" panose="020B0604020202020204" pitchFamily="34" charset="0"/>
                  <a:buChar char="•"/>
                  <a:defRPr sz="1800">
                    <a:latin typeface="Tw Cen MT"/>
                    <a:ea typeface="Tw Cen MT"/>
                    <a:cs typeface="Tw Cen MT"/>
                    <a:sym typeface="Tw Cen MT"/>
                  </a:defRPr>
                </a:pPr>
                <a:r>
                  <a:rPr lang="en-GB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Problem of semantic standards for object and relationship names in the scene graph</a:t>
                </a:r>
              </a:p>
            </p:txBody>
          </p:sp>
        </mc:Choice>
        <mc:Fallback>
          <p:sp>
            <p:nvSpPr>
              <p:cNvPr id="1419" name="Content Placeholder 2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0" y="2098675"/>
                <a:ext cx="8709660" cy="3348038"/>
              </a:xfrm>
              <a:blipFill>
                <a:blip r:embed="rId2"/>
                <a:stretch>
                  <a:fillRect l="-729" t="-1515" r="-875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1011CDCE-2B0C-1343-BCE2-FC99F9FE8588}"/>
              </a:ext>
            </a:extLst>
          </p:cNvPr>
          <p:cNvSpPr txBox="1"/>
          <p:nvPr/>
        </p:nvSpPr>
        <p:spPr>
          <a:xfrm>
            <a:off x="15785" y="209048"/>
            <a:ext cx="9130061" cy="64889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indent="0">
              <a:buNone/>
            </a:pPr>
            <a:r>
              <a:rPr kumimoji="0" lang="en-US" sz="32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Text-to-image </a:t>
            </a:r>
            <a:r>
              <a:rPr lang="en-US" sz="3200" b="1" dirty="0">
                <a:solidFill>
                  <a:schemeClr val="bg1"/>
                </a:solidFill>
              </a:rPr>
              <a:t>synthesis</a:t>
            </a:r>
            <a:r>
              <a:rPr kumimoji="0" lang="en-US" sz="32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kumimoji="0" lang="en-GB" sz="32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lang="en-GB" sz="3200" b="1" dirty="0">
                <a:solidFill>
                  <a:schemeClr val="bg1"/>
                </a:solidFill>
              </a:rPr>
              <a:t>ntegration of a scene graph</a:t>
            </a:r>
            <a:endParaRPr kumimoji="0" lang="en-US" sz="32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06B97C0-C2DD-FE48-87F6-F10DE8D1BF6F}"/>
              </a:ext>
            </a:extLst>
          </p:cNvPr>
          <p:cNvSpPr/>
          <p:nvPr/>
        </p:nvSpPr>
        <p:spPr>
          <a:xfrm>
            <a:off x="513643" y="6336399"/>
            <a:ext cx="8483601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BE" sz="1300">
                <a:latin typeface="Calibri" panose="020F0502020204030204" pitchFamily="34" charset="0"/>
                <a:ea typeface="Times New Roman" panose="02020603050405020304" pitchFamily="18" charset="0"/>
              </a:rPr>
              <a:t>Justin Johnson, Agrim Gupta &amp; Li Fei-Fei (2018). Image generation from scene graphs. In </a:t>
            </a:r>
            <a:r>
              <a:rPr lang="en-BE" sz="1300" i="1">
                <a:latin typeface="Calibri" panose="020F0502020204030204" pitchFamily="34" charset="0"/>
                <a:ea typeface="Times New Roman" panose="02020603050405020304" pitchFamily="18" charset="0"/>
              </a:rPr>
              <a:t>Proceedings </a:t>
            </a:r>
            <a:r>
              <a:rPr lang="en-US" sz="1300" i="1" dirty="0">
                <a:latin typeface="Calibri" panose="020F0502020204030204" pitchFamily="34" charset="0"/>
                <a:ea typeface="Times New Roman" panose="02020603050405020304" pitchFamily="18" charset="0"/>
              </a:rPr>
              <a:t>of the </a:t>
            </a:r>
            <a:r>
              <a:rPr lang="en-BE" sz="1300" i="1">
                <a:latin typeface="Calibri" panose="020F0502020204030204" pitchFamily="34" charset="0"/>
                <a:ea typeface="Times New Roman" panose="02020603050405020304" pitchFamily="18" charset="0"/>
              </a:rPr>
              <a:t>Conference on Computer Vision and Pattern Recognition</a:t>
            </a:r>
            <a:r>
              <a:rPr lang="en-BE" sz="1300"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en-US" sz="1300" dirty="0">
                <a:latin typeface="Calibri" panose="020F0502020204030204" pitchFamily="34" charset="0"/>
                <a:ea typeface="Times New Roman" panose="02020603050405020304" pitchFamily="18" charset="0"/>
              </a:rPr>
              <a:t>(</a:t>
            </a:r>
            <a:r>
              <a:rPr lang="en-BE" sz="1300">
                <a:latin typeface="Calibri" panose="020F0502020204030204" pitchFamily="34" charset="0"/>
                <a:ea typeface="Times New Roman" panose="02020603050405020304" pitchFamily="18" charset="0"/>
              </a:rPr>
              <a:t>CVPR</a:t>
            </a:r>
            <a:r>
              <a:rPr lang="en-US" sz="1300" dirty="0">
                <a:latin typeface="Calibri" panose="020F0502020204030204" pitchFamily="34" charset="0"/>
                <a:ea typeface="Times New Roman" panose="02020603050405020304" pitchFamily="18" charset="0"/>
              </a:rPr>
              <a:t>)</a:t>
            </a:r>
            <a:r>
              <a:rPr lang="en-BE" sz="1300">
                <a:latin typeface="Calibri" panose="020F0502020204030204" pitchFamily="34" charset="0"/>
                <a:ea typeface="Times New Roman" panose="02020603050405020304" pitchFamily="18" charset="0"/>
              </a:rPr>
              <a:t>.</a:t>
            </a:r>
            <a:endParaRPr lang="en-BE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7A185538-458E-134A-84C2-51FAB752E88F}"/>
              </a:ext>
            </a:extLst>
          </p:cNvPr>
          <p:cNvSpPr txBox="1">
            <a:spLocks/>
          </p:cNvSpPr>
          <p:nvPr/>
        </p:nvSpPr>
        <p:spPr>
          <a:xfrm>
            <a:off x="8125803" y="6611779"/>
            <a:ext cx="914401" cy="246221"/>
          </a:xfrm>
          <a:prstGeom prst="rect">
            <a:avLst/>
          </a:prstGeom>
          <a:ln w="12700">
            <a:miter lim="400000"/>
          </a:ln>
        </p:spPr>
        <p:txBody>
          <a:bodyPr lIns="45719" rIns="45719" anchor="b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merican Typewriter"/>
                <a:ea typeface="American Typewriter"/>
                <a:cs typeface="American Typewriter"/>
                <a:sym typeface="American Typewriter"/>
              </a:defRPr>
            </a:lvl1pPr>
            <a:lvl2pPr marL="800100" marR="0" indent="-342900" algn="l" defTabSz="914400" rtl="0" fontAlgn="auto" latinLnBrk="0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BB14E"/>
              </a:buClr>
              <a:buSzPct val="80000"/>
              <a:buFontTx/>
              <a:buChar char="◻"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1219200" marR="0" indent="-304800" algn="l" defTabSz="914400" rtl="0" fontAlgn="auto" latinLnBrk="0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BB14E"/>
              </a:buClr>
              <a:buSzPct val="65000"/>
              <a:buFontTx/>
              <a:buChar char="■"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1714500" marR="0" indent="-342900" algn="l" defTabSz="914400" rtl="0" fontAlgn="auto" latinLnBrk="0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BB14E"/>
              </a:buClr>
              <a:buSzPct val="70000"/>
              <a:buFontTx/>
              <a:buChar char="◻"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2171700" marR="0" indent="-342900" algn="l" defTabSz="914400" rtl="0" fontAlgn="auto" latinLnBrk="0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BB14E"/>
              </a:buClr>
              <a:buSzPct val="100000"/>
              <a:buFontTx/>
              <a:buChar char="▪"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2628900" marR="0" indent="-342900" algn="l" defTabSz="914400" rtl="0" fontAlgn="auto" latinLnBrk="0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BB14E"/>
              </a:buClr>
              <a:buSzPct val="100000"/>
              <a:buFontTx/>
              <a:buChar char="▪"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3086100" marR="0" indent="-342900" algn="l" defTabSz="914400" rtl="0" fontAlgn="auto" latinLnBrk="0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BB14E"/>
              </a:buClr>
              <a:buSzPct val="100000"/>
              <a:buFontTx/>
              <a:buChar char="▪"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3543300" marR="0" indent="-342900" algn="l" defTabSz="914400" rtl="0" fontAlgn="auto" latinLnBrk="0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BB14E"/>
              </a:buClr>
              <a:buSzPct val="100000"/>
              <a:buFontTx/>
              <a:buChar char="▪"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4000500" marR="0" indent="-342900" algn="l" defTabSz="914400" rtl="0" fontAlgn="auto" latinLnBrk="0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BB14E"/>
              </a:buClr>
              <a:buSzPct val="100000"/>
              <a:buFontTx/>
              <a:buChar char="▪"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86CB4B4D-7CA3-9044-876B-883B54F8677D}" type="slidenum">
              <a:rPr lang="en-BE" sz="1000" smtClean="0">
                <a:latin typeface="Calibri" panose="020F0502020204030204" pitchFamily="34" charset="0"/>
                <a:cs typeface="Calibri" panose="020F0502020204030204" pitchFamily="34" charset="0"/>
              </a:rPr>
              <a:pPr/>
              <a:t>22</a:t>
            </a:fld>
            <a:endParaRPr lang="en-BE" sz="10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9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0178" y="3034861"/>
            <a:ext cx="6923644" cy="2850913"/>
          </a:xfrm>
          <a:prstGeom prst="rect">
            <a:avLst/>
          </a:prstGeom>
          <a:ln w="12700">
            <a:solidFill>
              <a:srgbClr val="0070C0"/>
            </a:solidFill>
            <a:miter lim="400000"/>
          </a:ln>
        </p:spPr>
      </p:pic>
      <p:sp>
        <p:nvSpPr>
          <p:cNvPr id="1461" name="TextBox 2"/>
          <p:cNvSpPr txBox="1"/>
          <p:nvPr/>
        </p:nvSpPr>
        <p:spPr>
          <a:xfrm>
            <a:off x="214498" y="1330730"/>
            <a:ext cx="2689536" cy="1177243"/>
          </a:xfrm>
          <a:prstGeom prst="rect">
            <a:avLst/>
          </a:prstGeom>
          <a:ln w="3175">
            <a:solidFill>
              <a:srgbClr val="4472C4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34289" tIns="34289" rIns="34289" bIns="34289">
            <a:spAutoFit/>
          </a:bodyPr>
          <a:lstStyle>
            <a:lvl1pPr marL="0" indent="0">
              <a:spcBef>
                <a:spcPts val="0"/>
              </a:spcBef>
              <a:buClrTx/>
              <a:buSzTx/>
              <a:buNone/>
              <a:defRPr sz="1800"/>
            </a:lvl1pPr>
          </a:lstStyle>
          <a:p>
            <a:r>
              <a:rPr dirty="0"/>
              <a:t>The LSTM encoder provides a representation (embedding) of each object mentioned in the input text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62" name="TextBox 9"/>
              <p:cNvSpPr txBox="1"/>
              <p:nvPr/>
            </p:nvSpPr>
            <p:spPr>
              <a:xfrm>
                <a:off x="3065733" y="1148385"/>
                <a:ext cx="5988968" cy="1454242"/>
              </a:xfrm>
              <a:prstGeom prst="rect">
                <a:avLst/>
              </a:prstGeom>
              <a:ln w="3175">
                <a:solidFill>
                  <a:srgbClr val="4472C4"/>
                </a:solidFill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lIns="34289" tIns="34289" rIns="34289" bIns="34289">
                <a:spAutoFit/>
              </a:bodyPr>
              <a:lstStyle/>
              <a:p>
                <a:pPr marL="0" indent="0">
                  <a:spcBef>
                    <a:spcPts val="0"/>
                  </a:spcBef>
                  <a:buClrTx/>
                  <a:buSzTx/>
                  <a:buNone/>
                  <a:defRPr sz="1800"/>
                </a:pPr>
                <a:r>
                  <a:rPr lang="en-GB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From this representation a bounding box of the object is predicted in the 2D space: </a:t>
                </a:r>
              </a:p>
              <a:p>
                <a:pPr marL="0" indent="0">
                  <a:spcBef>
                    <a:spcPts val="0"/>
                  </a:spcBef>
                  <a:buClrTx/>
                  <a:buSzTx/>
                  <a:buNone/>
                  <a:defRPr sz="1800"/>
                </a:pPr>
                <a:r>
                  <a:rPr lang="en-GB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 output of the box generator is a set of bounding boxes </a:t>
                </a:r>
                <a:r>
                  <a:rPr lang="en-GB" sz="18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B </a:t>
                </a:r>
                <a14:m>
                  <m:oMath xmlns:m="http://schemas.openxmlformats.org/officeDocument/2006/math">
                    <m:r>
                      <a:rPr lang="en-GB" sz="1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ar-AE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ar-AE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ar-AE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ar-AE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ar-AE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 …,</m:t>
                        </m:r>
                        <m:sSub>
                          <m:sSubPr>
                            <m:ctrlPr>
                              <a:rPr lang="ar-AE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ar-AE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ar-AE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sz="16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where each bounding box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ar-AE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ar-AE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defines the location, size and category label of the </a:t>
                </a:r>
                <a14:m>
                  <m:oMath xmlns:m="http://schemas.openxmlformats.org/officeDocument/2006/math">
                    <m:r>
                      <a:rPr lang="en-GB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GB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-th object</a:t>
                </a:r>
                <a:r>
                  <a:rPr lang="en-GB" sz="1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endParaRPr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462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5733" y="1148385"/>
                <a:ext cx="5988968" cy="1454242"/>
              </a:xfrm>
              <a:prstGeom prst="rect">
                <a:avLst/>
              </a:prstGeom>
              <a:blipFill>
                <a:blip r:embed="rId3"/>
                <a:stretch>
                  <a:fillRect l="-1903" t="-2586" r="-1057" b="-6034"/>
                </a:stretch>
              </a:blipFill>
              <a:ln w="3175">
                <a:solidFill>
                  <a:srgbClr val="4472C4"/>
                </a:solidFill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63" name="Straight Arrow Connector 13"/>
          <p:cNvSpPr/>
          <p:nvPr/>
        </p:nvSpPr>
        <p:spPr>
          <a:xfrm>
            <a:off x="2904034" y="2604147"/>
            <a:ext cx="1" cy="539950"/>
          </a:xfrm>
          <a:prstGeom prst="line">
            <a:avLst/>
          </a:prstGeom>
          <a:ln w="3175">
            <a:solidFill>
              <a:srgbClr val="4472C4"/>
            </a:solidFill>
            <a:miter/>
            <a:tailEnd type="triangle"/>
          </a:ln>
        </p:spPr>
        <p:txBody>
          <a:bodyPr lIns="34289" tIns="34289" rIns="34289" bIns="34289"/>
          <a:lstStyle/>
          <a:p>
            <a:pPr marL="0" indent="0">
              <a:spcBef>
                <a:spcPts val="0"/>
              </a:spcBef>
              <a:buClrTx/>
              <a:buSzTx/>
              <a:buNone/>
              <a:defRPr sz="1800"/>
            </a:pPr>
            <a:endParaRPr dirty="0"/>
          </a:p>
        </p:txBody>
      </p:sp>
      <p:sp>
        <p:nvSpPr>
          <p:cNvPr id="1464" name="Straight Arrow Connector 15"/>
          <p:cNvSpPr/>
          <p:nvPr/>
        </p:nvSpPr>
        <p:spPr>
          <a:xfrm>
            <a:off x="3962427" y="2553129"/>
            <a:ext cx="22520" cy="608411"/>
          </a:xfrm>
          <a:prstGeom prst="line">
            <a:avLst/>
          </a:prstGeom>
          <a:ln w="3175">
            <a:solidFill>
              <a:srgbClr val="4472C4"/>
            </a:solidFill>
            <a:miter/>
            <a:tailEnd type="triangle"/>
          </a:ln>
        </p:spPr>
        <p:txBody>
          <a:bodyPr lIns="34289" tIns="34289" rIns="34289" bIns="34289"/>
          <a:lstStyle/>
          <a:p>
            <a:pPr marL="0" indent="0">
              <a:spcBef>
                <a:spcPts val="0"/>
              </a:spcBef>
              <a:buClrTx/>
              <a:buSzTx/>
              <a:buNone/>
              <a:defRPr sz="1800"/>
            </a:pPr>
            <a:endParaRPr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B6B4B21-BFFC-274F-9DA8-1BFD5D9E40A9}"/>
              </a:ext>
            </a:extLst>
          </p:cNvPr>
          <p:cNvSpPr txBox="1"/>
          <p:nvPr/>
        </p:nvSpPr>
        <p:spPr>
          <a:xfrm>
            <a:off x="15785" y="209048"/>
            <a:ext cx="4212048" cy="58733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indent="0">
              <a:buNone/>
            </a:pPr>
            <a:r>
              <a:rPr kumimoji="0" lang="en-US" sz="28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ea"/>
                <a:ea typeface="+mj-ea"/>
                <a:cs typeface="Calibri"/>
                <a:sym typeface="Calibri"/>
              </a:rPr>
              <a:t>Text-to-image synthesis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BC862F0-16F0-9A45-A6E5-08D6959CD033}"/>
              </a:ext>
            </a:extLst>
          </p:cNvPr>
          <p:cNvSpPr/>
          <p:nvPr/>
        </p:nvSpPr>
        <p:spPr>
          <a:xfrm>
            <a:off x="821267" y="6156509"/>
            <a:ext cx="7882466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BE" sz="1300" dirty="0">
                <a:latin typeface="Calibri" panose="020F0502020204030204" pitchFamily="34" charset="0"/>
                <a:ea typeface="Times New Roman" panose="02020603050405020304" pitchFamily="18" charset="0"/>
              </a:rPr>
              <a:t>Seunghoon Hong, Dingdong Yang &amp; Jongwook Choi (2018). Inferring semantic layout for hierarchical text-to-image synthesis. In</a:t>
            </a:r>
            <a:r>
              <a:rPr lang="en-BE" sz="1300" i="1" dirty="0">
                <a:latin typeface="Calibri" panose="020F0502020204030204" pitchFamily="34" charset="0"/>
                <a:ea typeface="Times New Roman" panose="02020603050405020304" pitchFamily="18" charset="0"/>
              </a:rPr>
              <a:t> Proceedings </a:t>
            </a:r>
            <a:r>
              <a:rPr lang="en-US" sz="1300" i="1" dirty="0">
                <a:latin typeface="Calibri" panose="020F0502020204030204" pitchFamily="34" charset="0"/>
                <a:ea typeface="Times New Roman" panose="02020603050405020304" pitchFamily="18" charset="0"/>
              </a:rPr>
              <a:t>of the </a:t>
            </a:r>
            <a:r>
              <a:rPr lang="en-BE" sz="1300" i="1" dirty="0">
                <a:latin typeface="Calibri" panose="020F0502020204030204" pitchFamily="34" charset="0"/>
                <a:ea typeface="Times New Roman" panose="02020603050405020304" pitchFamily="18" charset="0"/>
              </a:rPr>
              <a:t>Conference on Computer Vision and Pattern Recognition</a:t>
            </a:r>
            <a:r>
              <a:rPr lang="en-BE" sz="1300" dirty="0"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en-US" sz="1300" dirty="0">
                <a:latin typeface="Calibri" panose="020F0502020204030204" pitchFamily="34" charset="0"/>
                <a:ea typeface="Times New Roman" panose="02020603050405020304" pitchFamily="18" charset="0"/>
              </a:rPr>
              <a:t>(</a:t>
            </a:r>
            <a:r>
              <a:rPr lang="en-BE" sz="1300" dirty="0">
                <a:latin typeface="Calibri" panose="020F0502020204030204" pitchFamily="34" charset="0"/>
                <a:ea typeface="Times New Roman" panose="02020603050405020304" pitchFamily="18" charset="0"/>
              </a:rPr>
              <a:t>CVPR</a:t>
            </a:r>
            <a:r>
              <a:rPr lang="en-US" sz="1300" dirty="0">
                <a:latin typeface="Calibri" panose="020F0502020204030204" pitchFamily="34" charset="0"/>
                <a:ea typeface="Times New Roman" panose="02020603050405020304" pitchFamily="18" charset="0"/>
              </a:rPr>
              <a:t>)</a:t>
            </a:r>
            <a:r>
              <a:rPr lang="en-BE" sz="1300" dirty="0">
                <a:latin typeface="Calibri" panose="020F0502020204030204" pitchFamily="34" charset="0"/>
                <a:ea typeface="Times New Roman" panose="02020603050405020304" pitchFamily="18" charset="0"/>
              </a:rPr>
              <a:t>.</a:t>
            </a:r>
            <a:endParaRPr lang="en-BE" sz="13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6B118B0-9F98-2148-BE38-9C6EB763F1D8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BE" smtClean="0"/>
              <a:t>23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015414661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7" name="Title 1"/>
          <p:cNvSpPr txBox="1">
            <a:spLocks noGrp="1"/>
          </p:cNvSpPr>
          <p:nvPr>
            <p:ph type="title" idx="4294967295"/>
          </p:nvPr>
        </p:nvSpPr>
        <p:spPr>
          <a:xfrm>
            <a:off x="0" y="1130300"/>
            <a:ext cx="7886700" cy="995363"/>
          </a:xfrm>
          <a:prstGeom prst="rect">
            <a:avLst/>
          </a:prstGeom>
        </p:spPr>
        <p:txBody>
          <a:bodyPr/>
          <a:lstStyle/>
          <a:p>
            <a:r>
              <a:rPr sz="2000" dirty="0">
                <a:latin typeface="Calibri" panose="020F0502020204030204" pitchFamily="34" charset="0"/>
                <a:cs typeface="Calibri" panose="020F0502020204030204" pitchFamily="34" charset="0"/>
              </a:rPr>
              <a:t>More details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68" name="Content Placeholder 2"/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0" y="2002910"/>
                <a:ext cx="9144000" cy="3263900"/>
              </a:xfrm>
              <a:prstGeom prst="rect">
                <a:avLst/>
              </a:prstGeom>
            </p:spPr>
            <p:txBody>
              <a:bodyPr/>
              <a:lstStyle/>
              <a:p>
                <a:pPr defTabSz="612648">
                  <a:spcBef>
                    <a:spcPts val="600"/>
                  </a:spcBef>
                  <a:buFont typeface="Arial" panose="020B0604020202020204" pitchFamily="34" charset="0"/>
                  <a:buChar char="•"/>
                  <a:defRPr sz="1340">
                    <a:latin typeface="Tw Cen MT"/>
                    <a:ea typeface="Tw Cen MT"/>
                    <a:cs typeface="Tw Cen MT"/>
                    <a:sym typeface="Tw Cen MT"/>
                  </a:defRPr>
                </a:pPr>
                <a:r>
                  <a:rPr lang="en-GB" sz="1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We denote the labeled bounding box of the </a:t>
                </a:r>
                <a14:m>
                  <m:oMath xmlns:m="http://schemas.openxmlformats.org/officeDocument/2006/math">
                    <m:r>
                      <a:rPr lang="en-GB" sz="1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GB" sz="1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-th object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ar-AE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ar-AE" sz="1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ar-AE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ar-AE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ar-AE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𝐛</m:t>
                            </m:r>
                          </m:e>
                          <m:sub>
                            <m:r>
                              <a:rPr lang="ar-AE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ar-AE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ar-AE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ar-AE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𝒍</m:t>
                            </m:r>
                          </m:e>
                          <m:sub>
                            <m:r>
                              <a:rPr lang="ar-AE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ar-AE" sz="1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:r>
                  <a:rPr lang="en-GB" sz="1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𝐛</m:t>
                        </m:r>
                      </m:e>
                      <m:sub>
                        <m:r>
                          <a:rPr lang="ar-AE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ar-AE" sz="1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ar-AE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ar-AE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ar-AE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ar-AE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ar-AE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ar-AE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ar-AE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ar-AE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ar-AE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ar-AE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ar-AE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ar-AE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r>
                          <a:rPr lang="ar-AE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ar-AE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ar-AE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ar-AE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ar-AE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ar-AE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sub>
                        </m:sSub>
                        <m:r>
                          <a:rPr lang="ar-AE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ar-AE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ar-AE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ar-AE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ar-AE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ar-AE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</m:e>
                    </m:d>
                    <m:r>
                      <a:rPr lang="ar-AE" sz="1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ar-AE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ar-AE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ar-AE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ar-AE" sz="1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ar-AE" sz="1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= </a:t>
                </a:r>
                <a:r>
                  <a:rPr lang="en-GB" sz="1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 location and size of the bounding box,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𝒍</m:t>
                        </m:r>
                      </m:e>
                      <m:sub>
                        <m:r>
                          <a:rPr lang="ar-AE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ar-AE" sz="1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ar-AE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ar-AE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ar-AE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ar-AE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ar-AE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  <m:r>
                      <a:rPr lang="ar-AE" sz="1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1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is a one-hot class label over </a:t>
                </a:r>
                <a14:m>
                  <m:oMath xmlns:m="http://schemas.openxmlformats.org/officeDocument/2006/math">
                    <m:r>
                      <a:rPr lang="en-GB" sz="1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GB" sz="1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categories;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ar-AE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ar-AE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ar-AE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</m:oMath>
                </a14:m>
                <a:r>
                  <a:rPr lang="ar-AE" sz="1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-</a:t>
                </a:r>
                <a:r>
                  <a:rPr lang="en-GB" sz="1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 class as a special indicator for the end-of-sequence </a:t>
                </a:r>
              </a:p>
              <a:p>
                <a:pPr defTabSz="612648">
                  <a:spcBef>
                    <a:spcPts val="600"/>
                  </a:spcBef>
                  <a:buFont typeface="Arial" panose="020B0604020202020204" pitchFamily="34" charset="0"/>
                  <a:buChar char="•"/>
                  <a:defRPr sz="1340">
                    <a:latin typeface="Tw Cen MT"/>
                    <a:ea typeface="Tw Cen MT"/>
                    <a:cs typeface="Tw Cen MT"/>
                    <a:sym typeface="Tw Cen MT"/>
                  </a:defRPr>
                </a:pPr>
                <a:r>
                  <a:rPr lang="en-GB" sz="1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Bounding box generator = auto-regressive (i.e., it uses prediction from a previous state to generate next step) decoder modeled by decomposing the joint conditional box probability as </a:t>
                </a:r>
                <a14:m>
                  <m:oMath xmlns:m="http://schemas.openxmlformats.org/officeDocument/2006/math">
                    <m:r>
                      <a:rPr lang="en-GB" sz="1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ar-AE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ar-AE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ar-AE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𝐁</m:t>
                            </m:r>
                          </m:e>
                          <m:sub>
                            <m:r>
                              <a:rPr lang="ar-AE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1:</m:t>
                            </m:r>
                            <m:r>
                              <a:rPr lang="ar-AE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  <m:e>
                        <m:r>
                          <a:rPr lang="ar-AE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𝐬</m:t>
                        </m:r>
                      </m:e>
                    </m:d>
                    <m:r>
                      <a:rPr lang="ar-AE" sz="1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∏"/>
                        <m:limLoc m:val="undOvr"/>
                        <m:ctrlPr>
                          <a:rPr lang="ar-AE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ar-AE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ar-AE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ar-AE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ar-AE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ar-AE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ar-AE" sz="16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ar-AE" sz="16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ar-AE" sz="16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ar-AE" sz="16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ar-AE" sz="16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ar-AE" sz="16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1:</m:t>
                                </m:r>
                                <m:r>
                                  <a:rPr lang="ar-AE" sz="16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ar-AE" sz="16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  <m:r>
                              <a:rPr lang="ar-AE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ar-AE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𝐬</m:t>
                            </m:r>
                          </m:e>
                        </m:d>
                      </m:e>
                    </m:nary>
                  </m:oMath>
                </a14:m>
                <a:r>
                  <a:rPr lang="ar-AE" sz="1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GB" sz="1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𝐬</m:t>
                    </m:r>
                    <m:r>
                      <a:rPr lang="en-GB" sz="16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1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the input text</a:t>
                </a:r>
              </a:p>
              <a:p>
                <a:pPr defTabSz="612648">
                  <a:spcBef>
                    <a:spcPts val="600"/>
                  </a:spcBef>
                  <a:buFont typeface="Arial" panose="020B0604020202020204" pitchFamily="34" charset="0"/>
                  <a:buChar char="•"/>
                  <a:defRPr sz="1340">
                    <a:latin typeface="Tw Cen MT"/>
                    <a:ea typeface="Tw Cen MT"/>
                    <a:cs typeface="Tw Cen MT"/>
                    <a:sym typeface="Tw Cen MT"/>
                  </a:defRPr>
                </a:pPr>
                <a:r>
                  <a:rPr lang="en-GB" sz="1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We first sample the class label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𝒍</m:t>
                        </m:r>
                      </m:e>
                      <m:sub>
                        <m:r>
                          <a:rPr lang="ar-AE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ar-AE" sz="1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1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for the </a:t>
                </a:r>
                <a14:m>
                  <m:oMath xmlns:m="http://schemas.openxmlformats.org/officeDocument/2006/math">
                    <m:r>
                      <a:rPr lang="en-GB" sz="1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GB" sz="1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-th object and then generate the box coordinates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𝐛</m:t>
                        </m:r>
                      </m:e>
                      <m:sub>
                        <m:r>
                          <a:rPr lang="ar-AE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ar-AE" sz="1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GB" sz="1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conditioned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𝒍</m:t>
                        </m:r>
                      </m:e>
                      <m:sub>
                        <m:r>
                          <a:rPr lang="ar-AE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ar-AE" sz="1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, </a:t>
                </a:r>
                <a:r>
                  <a:rPr lang="en-GB" sz="1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i.e., </a:t>
                </a:r>
                <a14:m>
                  <m:oMath xmlns:m="http://schemas.openxmlformats.org/officeDocument/2006/math">
                    <m:r>
                      <a:rPr lang="en-GB" sz="1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ar-AE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ar-AE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ar-AE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ar-AE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  <m:e>
                        <m:r>
                          <a:rPr lang="ar-AE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∙</m:t>
                        </m:r>
                      </m:e>
                    </m:d>
                    <m:r>
                      <a:rPr lang="ar-AE" sz="1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ar-AE" sz="1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ar-AE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ar-AE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ar-AE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𝒍</m:t>
                            </m:r>
                          </m:e>
                          <m:sub>
                            <m:r>
                              <a:rPr lang="ar-AE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ar-AE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ar-AE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ar-AE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𝐛</m:t>
                            </m:r>
                          </m:e>
                          <m:sub>
                            <m:r>
                              <a:rPr lang="ar-AE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  <m:e>
                        <m:r>
                          <a:rPr lang="ar-AE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∙</m:t>
                        </m:r>
                      </m:e>
                    </m:d>
                  </m:oMath>
                </a14:m>
                <a:r>
                  <a:rPr lang="ar-AE" sz="1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=</a:t>
                </a:r>
                <a:r>
                  <a:rPr lang="ar-AE" sz="1600" dirty="0"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ar-AE" sz="1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ar-AE" sz="1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ar-AE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ar-AE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ar-AE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𝒍</m:t>
                            </m:r>
                          </m:e>
                          <m:sub>
                            <m:r>
                              <a:rPr lang="ar-AE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ar-AE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  <m:e>
                        <m:r>
                          <a:rPr lang="ar-AE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∙</m:t>
                        </m:r>
                      </m:e>
                    </m:d>
                  </m:oMath>
                </a14:m>
                <a:r>
                  <a:rPr lang="ar-AE" sz="1600" dirty="0"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ar-AE" sz="1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ar-AE" sz="1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ar-AE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ar-AE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ar-AE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𝐛</m:t>
                            </m:r>
                          </m:e>
                          <m:sub>
                            <m:r>
                              <a:rPr lang="ar-AE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ar-AE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ar-AE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𝒍</m:t>
                            </m:r>
                          </m:e>
                          <m:sub>
                            <m:r>
                              <a:rPr lang="ar-AE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ar-AE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,∙</m:t>
                        </m:r>
                      </m:e>
                    </m:d>
                  </m:oMath>
                </a14:m>
                <a:endParaRPr lang="ar-AE" sz="1600" dirty="0">
                  <a:latin typeface="Calibri" panose="020F0502020204030204" pitchFamily="34" charset="0"/>
                  <a:cs typeface="Calibri" panose="020F0502020204030204" pitchFamily="34" charset="0"/>
                  <a:sym typeface="Calibri"/>
                </a:endParaRPr>
              </a:p>
              <a:p>
                <a:pPr defTabSz="612648">
                  <a:spcBef>
                    <a:spcPts val="600"/>
                  </a:spcBef>
                  <a:buFont typeface="Arial" panose="020B0604020202020204" pitchFamily="34" charset="0"/>
                  <a:buChar char="•"/>
                  <a:defRPr sz="1340">
                    <a:latin typeface="Tw Cen MT"/>
                    <a:ea typeface="Tw Cen MT"/>
                    <a:cs typeface="Tw Cen MT"/>
                    <a:sym typeface="Tw Cen MT"/>
                  </a:defRPr>
                </a:pPr>
                <a:r>
                  <a:rPr lang="en-GB" sz="1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Training by minimizing the negative log-likelihood of ground-truth bounding boxes and their labels: </a:t>
                </a:r>
              </a:p>
              <a:p>
                <a:pPr defTabSz="612648">
                  <a:spcBef>
                    <a:spcPts val="600"/>
                  </a:spcBef>
                  <a:buSzTx/>
                  <a:buFont typeface="Arial" panose="020B0604020202020204" pitchFamily="34" charset="0"/>
                  <a:buChar char="•"/>
                  <a:defRPr sz="1340">
                    <a:latin typeface="Tw Cen MT"/>
                    <a:ea typeface="Tw Cen MT"/>
                    <a:cs typeface="Tw Cen MT"/>
                    <a:sym typeface="Tw Cen MT"/>
                  </a:defRPr>
                </a:pPr>
                <a:endParaRPr lang="en-GB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defTabSz="612648">
                  <a:spcBef>
                    <a:spcPts val="600"/>
                  </a:spcBef>
                  <a:buSzTx/>
                  <a:buNone/>
                  <a:defRPr sz="1340">
                    <a:latin typeface="Cambria Math"/>
                    <a:ea typeface="Cambria Math"/>
                    <a:cs typeface="Cambria Math"/>
                    <a:sym typeface="Cambria Math"/>
                  </a:defRPr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ar-AE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𝑏𝑜𝑥</m:t>
                          </m:r>
                        </m:sub>
                      </m:sSub>
                      <m:r>
                        <a:rPr lang="ar-AE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ar-AE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ar-AE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f>
                        <m:fPr>
                          <m:ctrlPr>
                            <a:rPr lang="ar-AE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ar-AE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ar-AE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ctrlPr>
                            <a:rPr lang="ar-AE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ar-AE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ar-AE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ar-AE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func>
                            <m:funcPr>
                              <m:ctrlPr>
                                <a:rPr lang="ar-AE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ar-AE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ar-AE" sz="1600" i="1">
                                      <a:latin typeface="Cambria Math" panose="02040503050406030204" pitchFamily="18" charset="0"/>
                                    </a:rPr>
                                    <m:t>𝒍</m:t>
                                  </m:r>
                                </m:e>
                                <m:sub>
                                  <m:r>
                                    <a:rPr lang="ar-AE" sz="16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en-GB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ar-AE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ar-AE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ar-AE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ar-AE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𝒍</m:t>
                                      </m:r>
                                    </m:e>
                                    <m:sub>
                                      <m:r>
                                        <a:rPr lang="ar-AE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ar-AE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ar-AE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ar-AE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ar-AE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  <m:f>
                                <m:fPr>
                                  <m:ctrlPr>
                                    <a:rPr lang="ar-AE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ar-AE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ar-AE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  <m:nary>
                                <m:naryPr>
                                  <m:chr m:val="∑"/>
                                  <m:limLoc m:val="undOvr"/>
                                  <m:ctrlPr>
                                    <a:rPr lang="ar-AE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ar-AE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ar-AE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ar-AE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func>
                                    <m:funcPr>
                                      <m:ctrlPr>
                                        <a:rPr lang="ar-AE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GB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r>
                                        <a:rPr lang="ar-AE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  <m:d>
                                        <m:dPr>
                                          <m:ctrlPr>
                                            <a:rPr lang="ar-AE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ar-AE" sz="1600" i="1" smtClean="0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ar-AE" sz="1600" b="1" i="0" smtClean="0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𝐛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600" b="0" i="1" smtClean="0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func>
                                </m:e>
                              </m:nary>
                            </m:e>
                          </m:func>
                        </m:e>
                      </m:nary>
                    </m:oMath>
                  </m:oMathPara>
                </a14:m>
                <a:endParaRPr lang="ar-AE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defTabSz="612648">
                  <a:spcBef>
                    <a:spcPts val="600"/>
                  </a:spcBef>
                  <a:buSzTx/>
                  <a:buNone/>
                  <a:defRPr sz="1340">
                    <a:latin typeface="Tw Cen MT"/>
                    <a:ea typeface="Tw Cen MT"/>
                    <a:cs typeface="Tw Cen MT"/>
                    <a:sym typeface="Tw Cen MT"/>
                  </a:defRPr>
                </a:pPr>
                <a:r>
                  <a:rPr lang="ar-AE" sz="1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				</a:t>
                </a:r>
                <a:r>
                  <a:rPr lang="en-GB" sz="1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optimized over all </a:t>
                </a:r>
                <a14:m>
                  <m:oMath xmlns:m="http://schemas.openxmlformats.org/officeDocument/2006/math">
                    <m:r>
                      <a:rPr lang="en-GB" sz="1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GB" sz="1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training data</a:t>
                </a:r>
                <a:endParaRPr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1468" name="Content Placeholder 2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0" y="2002910"/>
                <a:ext cx="9144000" cy="3263900"/>
              </a:xfrm>
              <a:prstGeom prst="rect">
                <a:avLst/>
              </a:prstGeom>
              <a:blipFill>
                <a:blip r:embed="rId2"/>
                <a:stretch>
                  <a:fillRect l="-972" b="-45736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68AE5D18-0303-D041-9603-DE07F23C2BA6}"/>
              </a:ext>
            </a:extLst>
          </p:cNvPr>
          <p:cNvSpPr txBox="1"/>
          <p:nvPr/>
        </p:nvSpPr>
        <p:spPr>
          <a:xfrm>
            <a:off x="15785" y="209048"/>
            <a:ext cx="4152738" cy="64889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indent="0">
              <a:buNone/>
            </a:pPr>
            <a:r>
              <a:rPr kumimoji="0" lang="en-US" sz="32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Text-to-image synthesis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28CAA6A-4B20-624E-ACD9-C0C49B2CE590}"/>
              </a:ext>
            </a:extLst>
          </p:cNvPr>
          <p:cNvSpPr/>
          <p:nvPr/>
        </p:nvSpPr>
        <p:spPr>
          <a:xfrm>
            <a:off x="155222" y="6139420"/>
            <a:ext cx="8559800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BE" sz="1300" dirty="0">
                <a:latin typeface="Calibri" panose="020F0502020204030204" pitchFamily="34" charset="0"/>
                <a:ea typeface="Times New Roman" panose="02020603050405020304" pitchFamily="18" charset="0"/>
              </a:rPr>
              <a:t>Seunghoon Hong, Dingdong Yang &amp; Jongwook Choi (2018). Inferring semantic layout for hierarchical text-to-image synthesis. In</a:t>
            </a:r>
            <a:r>
              <a:rPr lang="en-BE" sz="1300" i="1" dirty="0">
                <a:latin typeface="Calibri" panose="020F0502020204030204" pitchFamily="34" charset="0"/>
                <a:ea typeface="Times New Roman" panose="02020603050405020304" pitchFamily="18" charset="0"/>
              </a:rPr>
              <a:t> Proceedings </a:t>
            </a:r>
            <a:r>
              <a:rPr lang="en-US" sz="1300" i="1" dirty="0">
                <a:latin typeface="Calibri" panose="020F0502020204030204" pitchFamily="34" charset="0"/>
                <a:ea typeface="Times New Roman" panose="02020603050405020304" pitchFamily="18" charset="0"/>
              </a:rPr>
              <a:t>of the </a:t>
            </a:r>
            <a:r>
              <a:rPr lang="en-BE" sz="1300" i="1" dirty="0">
                <a:latin typeface="Calibri" panose="020F0502020204030204" pitchFamily="34" charset="0"/>
                <a:ea typeface="Times New Roman" panose="02020603050405020304" pitchFamily="18" charset="0"/>
              </a:rPr>
              <a:t>Conference on Computer Vision and Pattern Recognition</a:t>
            </a:r>
            <a:r>
              <a:rPr lang="en-BE" sz="1300" dirty="0"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en-US" sz="1300" dirty="0">
                <a:latin typeface="Calibri" panose="020F0502020204030204" pitchFamily="34" charset="0"/>
                <a:ea typeface="Times New Roman" panose="02020603050405020304" pitchFamily="18" charset="0"/>
              </a:rPr>
              <a:t>(</a:t>
            </a:r>
            <a:r>
              <a:rPr lang="en-BE" sz="1300" dirty="0">
                <a:latin typeface="Calibri" panose="020F0502020204030204" pitchFamily="34" charset="0"/>
                <a:ea typeface="Times New Roman" panose="02020603050405020304" pitchFamily="18" charset="0"/>
              </a:rPr>
              <a:t>CVPR</a:t>
            </a:r>
            <a:r>
              <a:rPr lang="en-US" sz="1300" dirty="0">
                <a:latin typeface="Calibri" panose="020F0502020204030204" pitchFamily="34" charset="0"/>
                <a:ea typeface="Times New Roman" panose="02020603050405020304" pitchFamily="18" charset="0"/>
              </a:rPr>
              <a:t>)</a:t>
            </a:r>
            <a:r>
              <a:rPr lang="en-BE" sz="1300" dirty="0">
                <a:latin typeface="Calibri" panose="020F0502020204030204" pitchFamily="34" charset="0"/>
                <a:ea typeface="Times New Roman" panose="02020603050405020304" pitchFamily="18" charset="0"/>
              </a:rPr>
              <a:t>.</a:t>
            </a:r>
            <a:endParaRPr lang="en-BE" sz="13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96D6F2-95D5-B34B-9EE9-6F532AEB96BC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BE" smtClean="0"/>
              <a:t>24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160223644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0" name="Title 1"/>
          <p:cNvSpPr txBox="1">
            <a:spLocks noGrp="1"/>
          </p:cNvSpPr>
          <p:nvPr>
            <p:ph type="title" idx="4294967295"/>
          </p:nvPr>
        </p:nvSpPr>
        <p:spPr>
          <a:xfrm>
            <a:off x="282223" y="77252"/>
            <a:ext cx="8229600" cy="990600"/>
          </a:xfrm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+mj-ea"/>
                <a:ea typeface="+mj-ea"/>
              </a:rPr>
              <a:t>Text-to-image synthesis</a:t>
            </a:r>
            <a:endParaRPr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471" name="Content Placeholder 2"/>
          <p:cNvSpPr txBox="1">
            <a:spLocks noGrp="1"/>
          </p:cNvSpPr>
          <p:nvPr>
            <p:ph type="body" idx="4294967295"/>
          </p:nvPr>
        </p:nvSpPr>
        <p:spPr>
          <a:xfrm>
            <a:off x="0" y="1219200"/>
            <a:ext cx="8229600" cy="5638800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Tw Cen MT"/>
                <a:ea typeface="Tw Cen MT"/>
                <a:cs typeface="Tw Cen MT"/>
                <a:sym typeface="Tw Cen MT"/>
              </a:defRPr>
            </a:lvl1pPr>
          </a:lstStyle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Qualitative evaluation of </a:t>
            </a:r>
            <a:r>
              <a:rPr sz="2000" dirty="0">
                <a:latin typeface="Calibri" panose="020F0502020204030204" pitchFamily="34" charset="0"/>
                <a:cs typeface="Calibri" panose="020F0502020204030204" pitchFamily="34" charset="0"/>
              </a:rPr>
              <a:t>the full image generation process</a:t>
            </a:r>
          </a:p>
        </p:txBody>
      </p:sp>
      <p:pic>
        <p:nvPicPr>
          <p:cNvPr id="1472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0688" y="1914186"/>
            <a:ext cx="4876801" cy="3381376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18FDF31-D797-A846-9E61-D5ABB6BD6311}"/>
              </a:ext>
            </a:extLst>
          </p:cNvPr>
          <p:cNvSpPr/>
          <p:nvPr/>
        </p:nvSpPr>
        <p:spPr>
          <a:xfrm>
            <a:off x="821267" y="6156509"/>
            <a:ext cx="7882466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BE" sz="1300" dirty="0">
                <a:latin typeface="Calibri" panose="020F0502020204030204" pitchFamily="34" charset="0"/>
                <a:ea typeface="Times New Roman" panose="02020603050405020304" pitchFamily="18" charset="0"/>
              </a:rPr>
              <a:t>Seunghoon Hong, Dingdong Yang &amp; Jongwook Choi (2018). Inferring semantic layout for hierarchical text-to-image synthesis. In</a:t>
            </a:r>
            <a:r>
              <a:rPr lang="en-BE" sz="1300" i="1" dirty="0">
                <a:latin typeface="Calibri" panose="020F0502020204030204" pitchFamily="34" charset="0"/>
                <a:ea typeface="Times New Roman" panose="02020603050405020304" pitchFamily="18" charset="0"/>
              </a:rPr>
              <a:t> Proceedings </a:t>
            </a:r>
            <a:r>
              <a:rPr lang="en-US" sz="1300" i="1" dirty="0">
                <a:latin typeface="Calibri" panose="020F0502020204030204" pitchFamily="34" charset="0"/>
                <a:ea typeface="Times New Roman" panose="02020603050405020304" pitchFamily="18" charset="0"/>
              </a:rPr>
              <a:t>of the </a:t>
            </a:r>
            <a:r>
              <a:rPr lang="en-BE" sz="1300" i="1" dirty="0">
                <a:latin typeface="Calibri" panose="020F0502020204030204" pitchFamily="34" charset="0"/>
                <a:ea typeface="Times New Roman" panose="02020603050405020304" pitchFamily="18" charset="0"/>
              </a:rPr>
              <a:t>Conference on Computer Vision and Pattern Recognition</a:t>
            </a:r>
            <a:r>
              <a:rPr lang="en-BE" sz="1300" dirty="0"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en-US" sz="1300" dirty="0">
                <a:latin typeface="Calibri" panose="020F0502020204030204" pitchFamily="34" charset="0"/>
                <a:ea typeface="Times New Roman" panose="02020603050405020304" pitchFamily="18" charset="0"/>
              </a:rPr>
              <a:t>(</a:t>
            </a:r>
            <a:r>
              <a:rPr lang="en-BE" sz="1300" dirty="0">
                <a:latin typeface="Calibri" panose="020F0502020204030204" pitchFamily="34" charset="0"/>
                <a:ea typeface="Times New Roman" panose="02020603050405020304" pitchFamily="18" charset="0"/>
              </a:rPr>
              <a:t>CVPR</a:t>
            </a:r>
            <a:r>
              <a:rPr lang="en-US" sz="1300" dirty="0">
                <a:latin typeface="Calibri" panose="020F0502020204030204" pitchFamily="34" charset="0"/>
                <a:ea typeface="Times New Roman" panose="02020603050405020304" pitchFamily="18" charset="0"/>
              </a:rPr>
              <a:t>)</a:t>
            </a:r>
            <a:r>
              <a:rPr lang="en-BE" sz="1300" dirty="0">
                <a:latin typeface="Calibri" panose="020F0502020204030204" pitchFamily="34" charset="0"/>
                <a:ea typeface="Times New Roman" panose="02020603050405020304" pitchFamily="18" charset="0"/>
              </a:rPr>
              <a:t>.</a:t>
            </a:r>
            <a:endParaRPr lang="en-BE" sz="13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9D8C332-A691-5F4F-8255-20DBBFD20747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BE" smtClean="0"/>
              <a:t>25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876527762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5" name="Title 1"/>
          <p:cNvSpPr txBox="1">
            <a:spLocks noGrp="1"/>
          </p:cNvSpPr>
          <p:nvPr>
            <p:ph type="title" idx="4294967295"/>
          </p:nvPr>
        </p:nvSpPr>
        <p:spPr>
          <a:xfrm>
            <a:off x="112889" y="0"/>
            <a:ext cx="8509000" cy="995363"/>
          </a:xfrm>
          <a:prstGeom prst="rect">
            <a:avLst/>
          </a:prstGeom>
        </p:spPr>
        <p:txBody>
          <a:bodyPr/>
          <a:lstStyle/>
          <a:p>
            <a:r>
              <a:rPr b="1" dirty="0">
                <a:solidFill>
                  <a:schemeClr val="bg1"/>
                </a:solidFill>
                <a:latin typeface="+mj-lt"/>
              </a:rPr>
              <a:t>Transformer</a:t>
            </a:r>
            <a:r>
              <a:rPr lang="en-US" b="1" dirty="0">
                <a:solidFill>
                  <a:schemeClr val="bg1"/>
                </a:solidFill>
                <a:latin typeface="+mj-lt"/>
              </a:rPr>
              <a:t> for spatial language modeling</a:t>
            </a:r>
            <a:endParaRPr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436" name="Content Placeholder 2"/>
          <p:cNvSpPr txBox="1">
            <a:spLocks noGrp="1"/>
          </p:cNvSpPr>
          <p:nvPr>
            <p:ph type="body" idx="4294967295"/>
          </p:nvPr>
        </p:nvSpPr>
        <p:spPr>
          <a:xfrm>
            <a:off x="406400" y="1514475"/>
            <a:ext cx="8455378" cy="3263900"/>
          </a:xfrm>
          <a:prstGeom prst="rect">
            <a:avLst/>
          </a:prstGeom>
        </p:spPr>
        <p:txBody>
          <a:bodyPr/>
          <a:lstStyle/>
          <a:p>
            <a:pPr>
              <a:buFont typeface="Arial" panose="020B0604020202020204" pitchFamily="34" charset="0"/>
              <a:buChar char="•"/>
              <a:defRPr sz="2400">
                <a:latin typeface="Tw Cen MT"/>
                <a:ea typeface="Tw Cen MT"/>
                <a:cs typeface="Tw Cen MT"/>
                <a:sym typeface="Tw Cen MT"/>
              </a:defRPr>
            </a:pPr>
            <a:r>
              <a:rPr sz="2000" dirty="0">
                <a:latin typeface="Calibri" panose="020F0502020204030204" pitchFamily="34" charset="0"/>
                <a:cs typeface="Calibri" panose="020F0502020204030204" pitchFamily="34" charset="0"/>
              </a:rPr>
              <a:t>Famous for language modeling: e.g., BERT: Bidirectional Encoder Representations from Transformers and variants </a:t>
            </a:r>
          </a:p>
          <a:p>
            <a:pPr>
              <a:buFont typeface="Arial" panose="020B0604020202020204" pitchFamily="34" charset="0"/>
              <a:buChar char="•"/>
              <a:defRPr sz="2400">
                <a:latin typeface="Tw Cen MT"/>
                <a:ea typeface="Tw Cen MT"/>
                <a:cs typeface="Tw Cen MT"/>
                <a:sym typeface="Tw Cen MT"/>
              </a:defRPr>
            </a:pPr>
            <a:r>
              <a:rPr sz="2000" dirty="0">
                <a:latin typeface="Calibri" panose="020F0502020204030204" pitchFamily="34" charset="0"/>
                <a:cs typeface="Calibri" panose="020F0502020204030204" pitchFamily="34" charset="0"/>
              </a:rPr>
              <a:t>Increasingly popular for jointly modeling language and visual data: e.g.,  LXMERT, VilBERT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sz="2000" dirty="0">
                <a:latin typeface="Calibri" panose="020F0502020204030204" pitchFamily="34" charset="0"/>
                <a:cs typeface="Calibri" panose="020F0502020204030204" pitchFamily="34" charset="0"/>
              </a:rPr>
              <a:t>VLBERT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, CLIP, etc.</a:t>
            </a:r>
            <a:r>
              <a:rPr sz="2000" dirty="0">
                <a:latin typeface="Calibri" panose="020F0502020204030204" pitchFamily="34" charset="0"/>
                <a:cs typeface="Calibri" panose="020F0502020204030204" pitchFamily="34" charset="0"/>
              </a:rPr>
              <a:t> for better understanding of language and visual data (e.g., in visual question answering, visual dialog) </a:t>
            </a:r>
          </a:p>
          <a:p>
            <a:pPr>
              <a:buFont typeface="Arial" panose="020B0604020202020204" pitchFamily="34" charset="0"/>
              <a:buChar char="•"/>
              <a:defRPr sz="2400">
                <a:latin typeface="Tw Cen MT"/>
                <a:ea typeface="Tw Cen MT"/>
                <a:cs typeface="Tw Cen MT"/>
                <a:sym typeface="Tw Cen MT"/>
              </a:defRPr>
            </a:pPr>
            <a:r>
              <a:rPr sz="2000" dirty="0">
                <a:latin typeface="Calibri" panose="020F0502020204030204" pitchFamily="34" charset="0"/>
                <a:cs typeface="Calibri" panose="020F0502020204030204" pitchFamily="34" charset="0"/>
              </a:rPr>
              <a:t>Is this architecture also suited to model spatial language?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B317BA1B-F69B-424A-B136-9A2F92C29D1A}"/>
              </a:ext>
            </a:extLst>
          </p:cNvPr>
          <p:cNvSpPr txBox="1">
            <a:spLocks/>
          </p:cNvSpPr>
          <p:nvPr/>
        </p:nvSpPr>
        <p:spPr>
          <a:xfrm>
            <a:off x="8125803" y="6611779"/>
            <a:ext cx="914401" cy="246221"/>
          </a:xfrm>
          <a:prstGeom prst="rect">
            <a:avLst/>
          </a:prstGeom>
          <a:ln w="12700">
            <a:miter lim="400000"/>
          </a:ln>
        </p:spPr>
        <p:txBody>
          <a:bodyPr lIns="45719" rIns="45719" anchor="b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merican Typewriter"/>
                <a:ea typeface="American Typewriter"/>
                <a:cs typeface="American Typewriter"/>
                <a:sym typeface="American Typewriter"/>
              </a:defRPr>
            </a:lvl1pPr>
            <a:lvl2pPr marL="800100" marR="0" indent="-342900" algn="l" defTabSz="914400" rtl="0" fontAlgn="auto" latinLnBrk="0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BB14E"/>
              </a:buClr>
              <a:buSzPct val="80000"/>
              <a:buFontTx/>
              <a:buChar char="◻"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1219200" marR="0" indent="-304800" algn="l" defTabSz="914400" rtl="0" fontAlgn="auto" latinLnBrk="0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BB14E"/>
              </a:buClr>
              <a:buSzPct val="65000"/>
              <a:buFontTx/>
              <a:buChar char="■"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1714500" marR="0" indent="-342900" algn="l" defTabSz="914400" rtl="0" fontAlgn="auto" latinLnBrk="0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BB14E"/>
              </a:buClr>
              <a:buSzPct val="70000"/>
              <a:buFontTx/>
              <a:buChar char="◻"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2171700" marR="0" indent="-342900" algn="l" defTabSz="914400" rtl="0" fontAlgn="auto" latinLnBrk="0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BB14E"/>
              </a:buClr>
              <a:buSzPct val="100000"/>
              <a:buFontTx/>
              <a:buChar char="▪"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2628900" marR="0" indent="-342900" algn="l" defTabSz="914400" rtl="0" fontAlgn="auto" latinLnBrk="0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BB14E"/>
              </a:buClr>
              <a:buSzPct val="100000"/>
              <a:buFontTx/>
              <a:buChar char="▪"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3086100" marR="0" indent="-342900" algn="l" defTabSz="914400" rtl="0" fontAlgn="auto" latinLnBrk="0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BB14E"/>
              </a:buClr>
              <a:buSzPct val="100000"/>
              <a:buFontTx/>
              <a:buChar char="▪"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3543300" marR="0" indent="-342900" algn="l" defTabSz="914400" rtl="0" fontAlgn="auto" latinLnBrk="0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BB14E"/>
              </a:buClr>
              <a:buSzPct val="100000"/>
              <a:buFontTx/>
              <a:buChar char="▪"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4000500" marR="0" indent="-342900" algn="l" defTabSz="914400" rtl="0" fontAlgn="auto" latinLnBrk="0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BB14E"/>
              </a:buClr>
              <a:buSzPct val="100000"/>
              <a:buFontTx/>
              <a:buChar char="▪"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86CB4B4D-7CA3-9044-876B-883B54F8677D}" type="slidenum">
              <a:rPr lang="en-BE" sz="1000" smtClean="0">
                <a:latin typeface="Calibri" panose="020F0502020204030204" pitchFamily="34" charset="0"/>
                <a:cs typeface="Calibri" panose="020F0502020204030204" pitchFamily="34" charset="0"/>
              </a:rPr>
              <a:pPr/>
              <a:t>26</a:t>
            </a:fld>
            <a:endParaRPr lang="en-BE" sz="10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A66253E-D149-2147-A183-96ECC681B0AB}"/>
              </a:ext>
            </a:extLst>
          </p:cNvPr>
          <p:cNvSpPr/>
          <p:nvPr/>
        </p:nvSpPr>
        <p:spPr>
          <a:xfrm>
            <a:off x="423545" y="237145"/>
            <a:ext cx="754937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800" b="1" dirty="0">
                <a:solidFill>
                  <a:schemeClr val="bg1"/>
                </a:solidFill>
                <a:latin typeface="+mj-lt"/>
              </a:rPr>
              <a:t>Spatial language modeling</a:t>
            </a:r>
          </a:p>
        </p:txBody>
      </p:sp>
      <p:sp>
        <p:nvSpPr>
          <p:cNvPr id="7" name="Google Shape;700;p110">
            <a:extLst>
              <a:ext uri="{FF2B5EF4-FFF2-40B4-BE49-F238E27FC236}">
                <a16:creationId xmlns:a16="http://schemas.microsoft.com/office/drawing/2014/main" id="{A32A2CE3-7CE7-714A-BB9D-4C831AE724BA}"/>
              </a:ext>
            </a:extLst>
          </p:cNvPr>
          <p:cNvSpPr txBox="1">
            <a:spLocks/>
          </p:cNvSpPr>
          <p:nvPr/>
        </p:nvSpPr>
        <p:spPr>
          <a:xfrm>
            <a:off x="628650" y="1664541"/>
            <a:ext cx="7886700" cy="3825433"/>
          </a:xfrm>
          <a:prstGeom prst="rect">
            <a:avLst/>
          </a:prstGeom>
        </p:spPr>
        <p:txBody>
          <a:bodyPr>
            <a:normAutofit/>
          </a:bodyPr>
          <a:lstStyle>
            <a:lvl1pPr marL="224559" marR="0" indent="-218209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400"/>
              <a:buFontTx/>
              <a:buChar char="■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1pPr>
            <a:lvl2pPr marL="800100" marR="0" indent="-342900" algn="l" defTabSz="9144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9900"/>
              </a:buClr>
              <a:buSzPct val="80000"/>
              <a:buFontTx/>
              <a:buChar char="◻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1219200" marR="0" indent="-304800" algn="l" defTabSz="9144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9900"/>
              </a:buClr>
              <a:buSzPct val="65000"/>
              <a:buFontTx/>
              <a:buChar char="■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1714500" marR="0" indent="-342900" algn="l" defTabSz="9144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9900"/>
              </a:buClr>
              <a:buSzPct val="70000"/>
              <a:buFontTx/>
              <a:buChar char="◻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2171700" marR="0" indent="-342900" algn="l" defTabSz="9144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9900"/>
              </a:buClr>
              <a:buSzPct val="100000"/>
              <a:buFontTx/>
              <a:buChar char="▪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2628900" marR="0" indent="-342900" algn="l" defTabSz="9144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9900"/>
              </a:buClr>
              <a:buSzPct val="100000"/>
              <a:buFontTx/>
              <a:buChar char="▪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3086100" marR="0" indent="-342900" algn="l" defTabSz="9144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9900"/>
              </a:buClr>
              <a:buSzPct val="100000"/>
              <a:buFontTx/>
              <a:buChar char="▪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3543300" marR="0" indent="-342900" algn="l" defTabSz="9144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9900"/>
              </a:buClr>
              <a:buSzPct val="100000"/>
              <a:buFontTx/>
              <a:buChar char="▪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4000500" marR="0" indent="-342900" algn="l" defTabSz="9144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9900"/>
              </a:buClr>
              <a:buSzPct val="100000"/>
              <a:buFontTx/>
              <a:buChar char="▪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6350" indent="0" hangingPunct="1">
              <a:buFontTx/>
              <a:buNone/>
            </a:pPr>
            <a:r>
              <a:rPr lang="en-GB" sz="2000" b="1" dirty="0"/>
              <a:t>Depending on the context</a:t>
            </a:r>
            <a:r>
              <a:rPr lang="en-GB" sz="2000" dirty="0"/>
              <a:t>, spatial language might have different meaning in terms of targeted geometry</a:t>
            </a:r>
          </a:p>
        </p:txBody>
      </p:sp>
      <p:pic>
        <p:nvPicPr>
          <p:cNvPr id="8" name="Google Shape;701;p110" descr="Google Shape;701;p110">
            <a:extLst>
              <a:ext uri="{FF2B5EF4-FFF2-40B4-BE49-F238E27FC236}">
                <a16:creationId xmlns:a16="http://schemas.microsoft.com/office/drawing/2014/main" id="{3EA9DAD9-BDEE-3D48-9DC4-78AAC09044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189" y="2963884"/>
            <a:ext cx="3630218" cy="2826130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Google Shape;702;p110">
            <a:extLst>
              <a:ext uri="{FF2B5EF4-FFF2-40B4-BE49-F238E27FC236}">
                <a16:creationId xmlns:a16="http://schemas.microsoft.com/office/drawing/2014/main" id="{288664F5-2CEF-6E43-9912-1F1DE797A17A}"/>
              </a:ext>
            </a:extLst>
          </p:cNvPr>
          <p:cNvSpPr txBox="1"/>
          <p:nvPr/>
        </p:nvSpPr>
        <p:spPr>
          <a:xfrm>
            <a:off x="4606299" y="3727908"/>
            <a:ext cx="4013144" cy="11772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4275" tIns="34275" rIns="34275" bIns="34275">
            <a:spAutoFit/>
          </a:bodyPr>
          <a:lstStyle/>
          <a:p>
            <a:pPr marL="0" indent="0" defTabSz="1219200">
              <a:spcBef>
                <a:spcPts val="0"/>
              </a:spcBef>
              <a:buClrTx/>
              <a:buSzTx/>
              <a:buNone/>
              <a:defRPr sz="1800"/>
            </a:pPr>
            <a:r>
              <a:rPr dirty="0"/>
              <a:t>The distance between the man and the motorcycle is usually much smaller in a city environment compared to a highway environment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3E53CDF-9FE5-6446-8389-9521D99928A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BE" smtClean="0"/>
              <a:t>27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356637592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2E4F680-9F09-A64B-9A4A-6FAF0D02BDBB}"/>
              </a:ext>
            </a:extLst>
          </p:cNvPr>
          <p:cNvSpPr/>
          <p:nvPr/>
        </p:nvSpPr>
        <p:spPr>
          <a:xfrm>
            <a:off x="346163" y="210366"/>
            <a:ext cx="439896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>
              <a:buNone/>
            </a:pPr>
            <a:r>
              <a:rPr lang="en-US" sz="2800" b="1" dirty="0">
                <a:solidFill>
                  <a:schemeClr val="bg1"/>
                </a:solidFill>
                <a:latin typeface="+mj-ea"/>
              </a:rPr>
              <a:t>Spatial-Reasoning BERT</a:t>
            </a:r>
            <a:endParaRPr lang="en-US" sz="2800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2F46A94-2B6E-1E47-B73C-6265C8FF9C5E}"/>
              </a:ext>
            </a:extLst>
          </p:cNvPr>
          <p:cNvSpPr/>
          <p:nvPr/>
        </p:nvSpPr>
        <p:spPr>
          <a:xfrm>
            <a:off x="570089" y="6098221"/>
            <a:ext cx="8404578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BE" sz="1300">
                <a:latin typeface="Calibri" panose="020F0502020204030204" pitchFamily="34" charset="0"/>
                <a:ea typeface="Times New Roman" panose="02020603050405020304" pitchFamily="18" charset="0"/>
              </a:rPr>
              <a:t>Gorjan Radevski, Guillem Collell, Marie-Francine Moens &amp; Tinne Tuytelaars (2020). Decoding language spatial relations to 2D spatial arrangements. </a:t>
            </a:r>
            <a:r>
              <a:rPr lang="en-BE" sz="1300" i="1">
                <a:latin typeface="Calibri" panose="020F0502020204030204" pitchFamily="34" charset="0"/>
                <a:ea typeface="Times New Roman" panose="02020603050405020304" pitchFamily="18" charset="0"/>
              </a:rPr>
              <a:t>EMNLP Findings</a:t>
            </a:r>
            <a:r>
              <a:rPr lang="en-BE" sz="1300">
                <a:latin typeface="Calibri" panose="020F0502020204030204" pitchFamily="34" charset="0"/>
                <a:ea typeface="Times New Roman" panose="02020603050405020304" pitchFamily="18" charset="0"/>
              </a:rPr>
              <a:t>.</a:t>
            </a:r>
            <a:r>
              <a:rPr lang="en-BE" sz="1300"/>
              <a:t> </a:t>
            </a:r>
            <a:endParaRPr lang="en-US" sz="13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E6F57D8-10B7-1C4B-B4E2-67417F7FBAD0}"/>
                  </a:ext>
                </a:extLst>
              </p:cNvPr>
              <p:cNvSpPr txBox="1"/>
              <p:nvPr/>
            </p:nvSpPr>
            <p:spPr>
              <a:xfrm>
                <a:off x="346163" y="4833229"/>
                <a:ext cx="8845831" cy="122963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0" indent="0">
                  <a:buNone/>
                </a:pPr>
                <a:r>
                  <a:rPr kumimoji="0" lang="en-US" sz="20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Calibri"/>
                    <a:ea typeface="Calibri"/>
                    <a:cs typeface="Calibri"/>
                    <a:sym typeface="Calibri"/>
                  </a:rPr>
                  <a:t>Model is trained </a:t>
                </a:r>
                <a:r>
                  <a:rPr lang="en-GB" sz="2000" dirty="0"/>
                  <a:t>by minimizing the sum of the individual per-axis cross-entropy losses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2000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2000" dirty="0"/>
                  <a:t>together with the orientation loss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𝑜𝑟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2000" dirty="0"/>
                  <a:t> </a:t>
                </a:r>
              </a:p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1BB14E"/>
                  </a:buClr>
                  <a:buSzPct val="75000"/>
                  <a:buNone/>
                  <a:tabLst/>
                </a:pPr>
                <a:endParaRPr kumimoji="0" lang="en-US" sz="24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E6F57D8-10B7-1C4B-B4E2-67417F7FBA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163" y="4833229"/>
                <a:ext cx="8845831" cy="1229630"/>
              </a:xfrm>
              <a:prstGeom prst="rect">
                <a:avLst/>
              </a:prstGeom>
              <a:blipFill>
                <a:blip r:embed="rId2"/>
                <a:stretch>
                  <a:fillRect l="-1291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B639F596-C1DB-0344-87A5-321D1365EF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5004"/>
            <a:ext cx="9144000" cy="3254487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5B706E2-C88E-B846-9907-D6C5D0CDD330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BE" smtClean="0"/>
              <a:t>28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353486343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6519FE-D785-A841-A1D7-F2C97575B72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17606" y="79452"/>
            <a:ext cx="8229600" cy="990600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+mj-ea"/>
                <a:ea typeface="+mj-ea"/>
              </a:rPr>
              <a:t>Spatial-Reasoning BERT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5A64A620-19E8-7B45-965D-754D2D7DA7A7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770331" y="1424033"/>
            <a:ext cx="3541593" cy="3341678"/>
          </a:xfrm>
          <a:ln>
            <a:solidFill>
              <a:srgbClr val="0070C0"/>
            </a:solidFill>
          </a:ln>
        </p:spPr>
      </p:pic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E9972B3E-6A28-D640-B193-4B7352B838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2917" y="1108428"/>
            <a:ext cx="4382911" cy="5295030"/>
          </a:xfrm>
          <a:prstGeom prst="rect">
            <a:avLst/>
          </a:prstGeom>
          <a:ln>
            <a:solidFill>
              <a:srgbClr val="0070C0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B7ACCC0-C432-D343-9B5B-77C5A2F9C7A0}"/>
              </a:ext>
            </a:extLst>
          </p:cNvPr>
          <p:cNvSpPr/>
          <p:nvPr/>
        </p:nvSpPr>
        <p:spPr>
          <a:xfrm>
            <a:off x="624007" y="6441834"/>
            <a:ext cx="8404578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BE" sz="1300" dirty="0">
                <a:latin typeface="Calibri" panose="020F0502020204030204" pitchFamily="34" charset="0"/>
                <a:ea typeface="Times New Roman" panose="02020603050405020304" pitchFamily="18" charset="0"/>
              </a:rPr>
              <a:t>Gorjan Radevski, Guillem Collell, Marie-Francine Moens &amp; Tinne Tuytelaars (2020). Decoding language spatial relations to 2D spatial arrangements. </a:t>
            </a:r>
            <a:r>
              <a:rPr lang="en-BE" sz="1300" i="1" dirty="0">
                <a:latin typeface="Calibri" panose="020F0502020204030204" pitchFamily="34" charset="0"/>
                <a:ea typeface="Times New Roman" panose="02020603050405020304" pitchFamily="18" charset="0"/>
              </a:rPr>
              <a:t>EMNLP Findings</a:t>
            </a:r>
            <a:r>
              <a:rPr lang="en-BE" sz="1300" dirty="0">
                <a:latin typeface="Calibri" panose="020F0502020204030204" pitchFamily="34" charset="0"/>
                <a:ea typeface="Times New Roman" panose="02020603050405020304" pitchFamily="18" charset="0"/>
              </a:rPr>
              <a:t>.</a:t>
            </a:r>
            <a:r>
              <a:rPr lang="en-BE" sz="1300" dirty="0"/>
              <a:t> </a:t>
            </a:r>
            <a:endParaRPr lang="en-US" sz="13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16098E-BABC-6F47-BBE1-5B3FCA53F0EB}"/>
              </a:ext>
            </a:extLst>
          </p:cNvPr>
          <p:cNvSpPr txBox="1"/>
          <p:nvPr/>
        </p:nvSpPr>
        <p:spPr>
          <a:xfrm>
            <a:off x="131936" y="837668"/>
            <a:ext cx="4179988" cy="4642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BB14E"/>
              </a:buClr>
              <a:buSzPct val="75000"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Quantitative and qualitative evaluation</a:t>
            </a:r>
          </a:p>
        </p:txBody>
      </p:sp>
      <p:pic>
        <p:nvPicPr>
          <p:cNvPr id="8" name="Picture 7" descr="Table&#10;&#10;Description automatically generated">
            <a:extLst>
              <a:ext uri="{FF2B5EF4-FFF2-40B4-BE49-F238E27FC236}">
                <a16:creationId xmlns:a16="http://schemas.microsoft.com/office/drawing/2014/main" id="{B7FD96F9-FAA6-784C-8AA8-9CC3BA3F9A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436" y="4789727"/>
            <a:ext cx="3825522" cy="1680442"/>
          </a:xfrm>
          <a:prstGeom prst="rect">
            <a:avLst/>
          </a:prstGeom>
          <a:ln>
            <a:solidFill>
              <a:srgbClr val="0070C0"/>
            </a:solidFill>
          </a:ln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85A5A1-4B9E-8F44-8925-F56FA66C385C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BE" smtClean="0"/>
              <a:t>29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351110237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3" name="Google Shape;470;p75"/>
          <p:cNvSpPr txBox="1">
            <a:spLocks noGrp="1"/>
          </p:cNvSpPr>
          <p:nvPr>
            <p:ph type="title" idx="4294967295"/>
          </p:nvPr>
        </p:nvSpPr>
        <p:spPr>
          <a:xfrm>
            <a:off x="269580" y="0"/>
            <a:ext cx="8565809" cy="993775"/>
          </a:xfrm>
          <a:prstGeom prst="rect">
            <a:avLst/>
          </a:prstGeom>
        </p:spPr>
        <p:txBody>
          <a:bodyPr/>
          <a:lstStyle>
            <a:lvl1pPr>
              <a:defRPr sz="4000">
                <a:solidFill>
                  <a:srgbClr val="0B41BE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</a:lstStyle>
          <a:p>
            <a:r>
              <a:rPr lang="en-US" sz="2400" b="1" dirty="0">
                <a:solidFill>
                  <a:schemeClr val="bg1"/>
                </a:solidFill>
                <a:latin typeface="+mj-ea"/>
                <a:ea typeface="+mj-ea"/>
              </a:rPr>
              <a:t>Spatial commonsense knowledge in knowledge bases</a:t>
            </a:r>
            <a:endParaRPr sz="2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382900E1-95D3-0D44-9765-5FE142104285}"/>
              </a:ext>
            </a:extLst>
          </p:cNvPr>
          <p:cNvSpPr txBox="1">
            <a:spLocks/>
          </p:cNvSpPr>
          <p:nvPr/>
        </p:nvSpPr>
        <p:spPr>
          <a:xfrm>
            <a:off x="8125803" y="6611779"/>
            <a:ext cx="914401" cy="246221"/>
          </a:xfrm>
          <a:prstGeom prst="rect">
            <a:avLst/>
          </a:prstGeom>
          <a:ln w="12700">
            <a:miter lim="400000"/>
          </a:ln>
        </p:spPr>
        <p:txBody>
          <a:bodyPr lIns="45719" rIns="45719" anchor="b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merican Typewriter"/>
                <a:ea typeface="American Typewriter"/>
                <a:cs typeface="American Typewriter"/>
                <a:sym typeface="American Typewriter"/>
              </a:defRPr>
            </a:lvl1pPr>
            <a:lvl2pPr marL="800100" marR="0" indent="-342900" algn="l" defTabSz="914400" rtl="0" fontAlgn="auto" latinLnBrk="0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BB14E"/>
              </a:buClr>
              <a:buSzPct val="80000"/>
              <a:buFontTx/>
              <a:buChar char="◻"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1219200" marR="0" indent="-304800" algn="l" defTabSz="914400" rtl="0" fontAlgn="auto" latinLnBrk="0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BB14E"/>
              </a:buClr>
              <a:buSzPct val="65000"/>
              <a:buFontTx/>
              <a:buChar char="■"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1714500" marR="0" indent="-342900" algn="l" defTabSz="914400" rtl="0" fontAlgn="auto" latinLnBrk="0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BB14E"/>
              </a:buClr>
              <a:buSzPct val="70000"/>
              <a:buFontTx/>
              <a:buChar char="◻"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2171700" marR="0" indent="-342900" algn="l" defTabSz="914400" rtl="0" fontAlgn="auto" latinLnBrk="0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BB14E"/>
              </a:buClr>
              <a:buSzPct val="100000"/>
              <a:buFontTx/>
              <a:buChar char="▪"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2628900" marR="0" indent="-342900" algn="l" defTabSz="914400" rtl="0" fontAlgn="auto" latinLnBrk="0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BB14E"/>
              </a:buClr>
              <a:buSzPct val="100000"/>
              <a:buFontTx/>
              <a:buChar char="▪"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3086100" marR="0" indent="-342900" algn="l" defTabSz="914400" rtl="0" fontAlgn="auto" latinLnBrk="0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BB14E"/>
              </a:buClr>
              <a:buSzPct val="100000"/>
              <a:buFontTx/>
              <a:buChar char="▪"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3543300" marR="0" indent="-342900" algn="l" defTabSz="914400" rtl="0" fontAlgn="auto" latinLnBrk="0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BB14E"/>
              </a:buClr>
              <a:buSzPct val="100000"/>
              <a:buFontTx/>
              <a:buChar char="▪"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4000500" marR="0" indent="-342900" algn="l" defTabSz="914400" rtl="0" fontAlgn="auto" latinLnBrk="0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BB14E"/>
              </a:buClr>
              <a:buSzPct val="100000"/>
              <a:buFontTx/>
              <a:buChar char="▪"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86CB4B4D-7CA3-9044-876B-883B54F8677D}" type="slidenum">
              <a:rPr lang="en-BE" sz="1000" smtClean="0">
                <a:latin typeface="Calibri" panose="020F0502020204030204" pitchFamily="34" charset="0"/>
                <a:cs typeface="Calibri" panose="020F0502020204030204" pitchFamily="34" charset="0"/>
              </a:rPr>
              <a:pPr/>
              <a:t>3</a:t>
            </a:fld>
            <a:endParaRPr lang="en-BE" sz="10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2EE160-B35D-7A7E-13D2-CE7364430D58}"/>
              </a:ext>
            </a:extLst>
          </p:cNvPr>
          <p:cNvSpPr txBox="1"/>
          <p:nvPr/>
        </p:nvSpPr>
        <p:spPr>
          <a:xfrm>
            <a:off x="242792" y="1731099"/>
            <a:ext cx="4030094" cy="2682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Stored in knowledge bases like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ConceptNet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Here used in vision-language navigation task 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Based on transformer architecture learns to generate scene memory tokens and utilize these informative clues for exploration</a:t>
            </a:r>
          </a:p>
        </p:txBody>
      </p:sp>
      <p:pic>
        <p:nvPicPr>
          <p:cNvPr id="5" name="Content Placeholder 6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12CF26FD-C523-C83B-6246-7A7BA9F8EB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2886" y="1357131"/>
            <a:ext cx="4463935" cy="414373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2295EDF-C3EB-97B3-F22E-4951C2074E70}"/>
              </a:ext>
            </a:extLst>
          </p:cNvPr>
          <p:cNvSpPr txBox="1"/>
          <p:nvPr/>
        </p:nvSpPr>
        <p:spPr>
          <a:xfrm>
            <a:off x="292200" y="5953617"/>
            <a:ext cx="8864400" cy="112594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indent="0">
              <a:buNone/>
            </a:pPr>
            <a:r>
              <a:rPr kumimoji="0" lang="en-BE" altLang="en-BE" sz="1300" u="none" strike="noStrike" cap="none" normalizeH="0" baseline="0" dirty="0">
                <a:ln>
                  <a:noFill/>
                </a:ln>
                <a:solidFill>
                  <a:srgbClr val="505B6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Chen Gao, Jinyu Chen Si Liu, Luting Wang, Qiong Zhang &amp; Qi Wu (2021). </a:t>
            </a:r>
            <a:r>
              <a:rPr kumimoji="0" lang="en-BE" altLang="en-BE" sz="130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Room-and-Object Aware Knowledge Reasoning for Remote Embodied Referring Expression. In </a:t>
            </a:r>
            <a:r>
              <a:rPr kumimoji="0" lang="en-BE" altLang="en-BE" sz="1300" i="1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Proceedings of </a:t>
            </a:r>
            <a:r>
              <a:rPr lang="en-GB" sz="1300" i="1" u="none" strike="noStrike" dirty="0">
                <a:solidFill>
                  <a:srgbClr val="666666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IEEE Conference on Computer Vision and Pattern Recognition</a:t>
            </a:r>
            <a:r>
              <a:rPr lang="en-BE" sz="1300" i="1" u="none" strike="noStrike" dirty="0">
                <a:solidFill>
                  <a:srgbClr val="505B6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BE" sz="1300" u="none" strike="noStrike" dirty="0">
                <a:solidFill>
                  <a:srgbClr val="505B6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(pp. </a:t>
            </a:r>
            <a:r>
              <a:rPr kumimoji="0" lang="en-BE" altLang="en-BE" sz="1300" u="none" strike="noStrike" cap="none" normalizeH="0" baseline="0" dirty="0">
                <a:ln>
                  <a:noFill/>
                </a:ln>
                <a:solidFill>
                  <a:srgbClr val="505B6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3064-3073). </a:t>
            </a:r>
          </a:p>
          <a:p>
            <a:pPr marL="0" indent="0">
              <a:buNone/>
            </a:pPr>
            <a:r>
              <a:rPr lang="en-US" sz="2400" dirty="0">
                <a:latin typeface="Tw Cen MT" panose="020B0602020104020603" pitchFamily="34" charset="77"/>
              </a:rPr>
              <a:t>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A101617-4D39-BF77-2DF5-EC5621CA10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9013" y="-152400"/>
            <a:ext cx="152400" cy="15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E7F9089-54FB-4A9B-C8D3-718CF573CE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413" y="0"/>
            <a:ext cx="152400" cy="15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7532592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Title 1"/>
          <p:cNvSpPr txBox="1">
            <a:spLocks noGrp="1"/>
          </p:cNvSpPr>
          <p:nvPr>
            <p:ph type="title" idx="4294967295"/>
          </p:nvPr>
        </p:nvSpPr>
        <p:spPr>
          <a:xfrm>
            <a:off x="338666" y="0"/>
            <a:ext cx="8805334" cy="995362"/>
          </a:xfrm>
          <a:prstGeom prst="rect">
            <a:avLst/>
          </a:prstGeom>
        </p:spPr>
        <p:txBody>
          <a:bodyPr/>
          <a:lstStyle>
            <a:lvl1pPr>
              <a:defRPr sz="4000"/>
            </a:lvl1pPr>
          </a:lstStyle>
          <a:p>
            <a:r>
              <a:rPr lang="en-US" sz="2800" b="1" dirty="0">
                <a:solidFill>
                  <a:schemeClr val="bg1"/>
                </a:solidFill>
                <a:latin typeface="+mj-lt"/>
              </a:rPr>
              <a:t>Spatial reasoning for robot manipulation</a:t>
            </a:r>
            <a:endParaRPr sz="28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495" name="Content Placeholder 2"/>
          <p:cNvSpPr txBox="1">
            <a:spLocks noGrp="1"/>
          </p:cNvSpPr>
          <p:nvPr>
            <p:ph type="body" sz="half" idx="4294967295"/>
          </p:nvPr>
        </p:nvSpPr>
        <p:spPr>
          <a:xfrm>
            <a:off x="140694" y="1336494"/>
            <a:ext cx="4724818" cy="3263900"/>
          </a:xfrm>
          <a:prstGeom prst="rect">
            <a:avLst/>
          </a:prstGeom>
        </p:spPr>
        <p:txBody>
          <a:bodyPr/>
          <a:lstStyle/>
          <a:p>
            <a:pPr defTabSz="877823">
              <a:spcBef>
                <a:spcPts val="900"/>
              </a:spcBef>
              <a:buFont typeface="Arial" panose="020B0604020202020204" pitchFamily="34" charset="0"/>
              <a:buChar char="•"/>
              <a:defRPr sz="1919">
                <a:latin typeface="Tw Cen MT"/>
                <a:ea typeface="Tw Cen MT"/>
                <a:cs typeface="Tw Cen MT"/>
                <a:sym typeface="Tw Cen MT"/>
              </a:defRPr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Embeddings of spatial relationships are separately created after alignments of objects in the image with the object mentioned in the text</a:t>
            </a:r>
          </a:p>
          <a:p>
            <a:pPr defTabSz="877823">
              <a:spcBef>
                <a:spcPts val="900"/>
              </a:spcBef>
              <a:buFont typeface="Arial" panose="020B0604020202020204" pitchFamily="34" charset="0"/>
              <a:buChar char="•"/>
              <a:defRPr sz="1919">
                <a:latin typeface="Tw Cen MT"/>
                <a:ea typeface="Tw Cen MT"/>
                <a:cs typeface="Tw Cen MT"/>
                <a:sym typeface="Tw Cen MT"/>
              </a:defRPr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Only evaluated in limited domain with few objects and instructions which are mainly spatial </a:t>
            </a:r>
            <a:endParaRPr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3B3AFF7-FE51-3243-96A4-D563638C93E7}"/>
              </a:ext>
            </a:extLst>
          </p:cNvPr>
          <p:cNvSpPr/>
          <p:nvPr/>
        </p:nvSpPr>
        <p:spPr>
          <a:xfrm>
            <a:off x="579330" y="6141247"/>
            <a:ext cx="8257822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BE" sz="1300" dirty="0">
                <a:solidFill>
                  <a:srgbClr val="222222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Sagar Gubbi Venkatesh, Anirban Biswas, Raviteja Upadrashta, Vikram Srinivasan, Partha Talukdar  &amp; </a:t>
            </a:r>
            <a:r>
              <a:rPr lang="en-US" sz="1300" dirty="0">
                <a:solidFill>
                  <a:srgbClr val="222222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Bharadwaj </a:t>
            </a:r>
            <a:r>
              <a:rPr lang="en-US" sz="1300" dirty="0" err="1">
                <a:solidFill>
                  <a:srgbClr val="222222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Amrutur</a:t>
            </a:r>
            <a:r>
              <a:rPr lang="en-US" sz="1300" dirty="0">
                <a:solidFill>
                  <a:srgbClr val="222222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(2021). Spatial reasoning from natural language instructions for robot manipulation. In </a:t>
            </a:r>
            <a:r>
              <a:rPr lang="en-US" sz="1300" i="1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Proceedings of the IEEE International Conference on Robotics and Automation</a:t>
            </a:r>
            <a:r>
              <a:rPr lang="en-BE" sz="1300" i="1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13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(ICRA 2021)</a:t>
            </a:r>
            <a:r>
              <a:rPr lang="en-US" sz="1300" dirty="0">
                <a:solidFill>
                  <a:srgbClr val="222222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. </a:t>
            </a:r>
            <a:endParaRPr lang="en-BE" sz="1300" dirty="0"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4BB17CAA-41D4-0649-A47B-C91388D83EA8}"/>
              </a:ext>
            </a:extLst>
          </p:cNvPr>
          <p:cNvSpPr txBox="1">
            <a:spLocks/>
          </p:cNvSpPr>
          <p:nvPr/>
        </p:nvSpPr>
        <p:spPr>
          <a:xfrm>
            <a:off x="8125803" y="6611779"/>
            <a:ext cx="914401" cy="246221"/>
          </a:xfrm>
          <a:prstGeom prst="rect">
            <a:avLst/>
          </a:prstGeom>
          <a:ln w="12700">
            <a:miter lim="400000"/>
          </a:ln>
        </p:spPr>
        <p:txBody>
          <a:bodyPr lIns="45719" rIns="45719" anchor="b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merican Typewriter"/>
                <a:ea typeface="American Typewriter"/>
                <a:cs typeface="American Typewriter"/>
                <a:sym typeface="American Typewriter"/>
              </a:defRPr>
            </a:lvl1pPr>
            <a:lvl2pPr marL="800100" marR="0" indent="-342900" algn="l" defTabSz="914400" rtl="0" fontAlgn="auto" latinLnBrk="0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BB14E"/>
              </a:buClr>
              <a:buSzPct val="80000"/>
              <a:buFontTx/>
              <a:buChar char="◻"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1219200" marR="0" indent="-304800" algn="l" defTabSz="914400" rtl="0" fontAlgn="auto" latinLnBrk="0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BB14E"/>
              </a:buClr>
              <a:buSzPct val="65000"/>
              <a:buFontTx/>
              <a:buChar char="■"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1714500" marR="0" indent="-342900" algn="l" defTabSz="914400" rtl="0" fontAlgn="auto" latinLnBrk="0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BB14E"/>
              </a:buClr>
              <a:buSzPct val="70000"/>
              <a:buFontTx/>
              <a:buChar char="◻"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2171700" marR="0" indent="-342900" algn="l" defTabSz="914400" rtl="0" fontAlgn="auto" latinLnBrk="0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BB14E"/>
              </a:buClr>
              <a:buSzPct val="100000"/>
              <a:buFontTx/>
              <a:buChar char="▪"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2628900" marR="0" indent="-342900" algn="l" defTabSz="914400" rtl="0" fontAlgn="auto" latinLnBrk="0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BB14E"/>
              </a:buClr>
              <a:buSzPct val="100000"/>
              <a:buFontTx/>
              <a:buChar char="▪"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3086100" marR="0" indent="-342900" algn="l" defTabSz="914400" rtl="0" fontAlgn="auto" latinLnBrk="0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BB14E"/>
              </a:buClr>
              <a:buSzPct val="100000"/>
              <a:buFontTx/>
              <a:buChar char="▪"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3543300" marR="0" indent="-342900" algn="l" defTabSz="914400" rtl="0" fontAlgn="auto" latinLnBrk="0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BB14E"/>
              </a:buClr>
              <a:buSzPct val="100000"/>
              <a:buFontTx/>
              <a:buChar char="▪"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4000500" marR="0" indent="-342900" algn="l" defTabSz="914400" rtl="0" fontAlgn="auto" latinLnBrk="0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BB14E"/>
              </a:buClr>
              <a:buSzPct val="100000"/>
              <a:buFontTx/>
              <a:buChar char="▪"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86CB4B4D-7CA3-9044-876B-883B54F8677D}" type="slidenum">
              <a:rPr lang="en-BE" sz="1000" smtClean="0">
                <a:latin typeface="Calibri" panose="020F0502020204030204" pitchFamily="34" charset="0"/>
                <a:cs typeface="Calibri" panose="020F0502020204030204" pitchFamily="34" charset="0"/>
              </a:rPr>
              <a:pPr/>
              <a:t>30</a:t>
            </a:fld>
            <a:endParaRPr lang="en-BE" sz="10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E5F23AF8-03F4-F92E-C1B9-EB778ED042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0396" y="1270526"/>
            <a:ext cx="4150297" cy="4250979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Title 1"/>
          <p:cNvSpPr txBox="1">
            <a:spLocks noGrp="1"/>
          </p:cNvSpPr>
          <p:nvPr>
            <p:ph type="title" idx="4294967295"/>
          </p:nvPr>
        </p:nvSpPr>
        <p:spPr>
          <a:xfrm>
            <a:off x="338666" y="0"/>
            <a:ext cx="8398934" cy="995362"/>
          </a:xfrm>
          <a:prstGeom prst="rect">
            <a:avLst/>
          </a:prstGeom>
        </p:spPr>
        <p:txBody>
          <a:bodyPr/>
          <a:lstStyle>
            <a:lvl1pPr>
              <a:defRPr sz="4000"/>
            </a:lvl1pPr>
          </a:lstStyle>
          <a:p>
            <a:r>
              <a:rPr lang="en-US" sz="2800" b="1" dirty="0">
                <a:solidFill>
                  <a:schemeClr val="bg1"/>
                </a:solidFill>
                <a:latin typeface="+mj-lt"/>
              </a:rPr>
              <a:t>Spatial reasoning for robot manipulation</a:t>
            </a:r>
            <a:endParaRPr sz="28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3B3AFF7-FE51-3243-96A4-D563638C93E7}"/>
              </a:ext>
            </a:extLst>
          </p:cNvPr>
          <p:cNvSpPr/>
          <p:nvPr/>
        </p:nvSpPr>
        <p:spPr>
          <a:xfrm>
            <a:off x="579330" y="6141247"/>
            <a:ext cx="8257822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BE" sz="1300" dirty="0">
                <a:solidFill>
                  <a:srgbClr val="222222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Sagar Gubbi Venkatesh, Anirban Biswas, Raviteja Upadrashta, Vikram Srinivasan, Partha Talukdar  &amp; </a:t>
            </a:r>
            <a:r>
              <a:rPr lang="en-US" sz="1300" dirty="0">
                <a:solidFill>
                  <a:srgbClr val="222222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Bharadwaj </a:t>
            </a:r>
            <a:r>
              <a:rPr lang="en-US" sz="1300" dirty="0" err="1">
                <a:solidFill>
                  <a:srgbClr val="222222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Amrutur</a:t>
            </a:r>
            <a:r>
              <a:rPr lang="en-US" sz="1300" dirty="0">
                <a:solidFill>
                  <a:srgbClr val="222222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(2021). Spatial reasoning from natural language instructions for robot manipulation. In </a:t>
            </a:r>
            <a:r>
              <a:rPr lang="en-US" sz="1300" i="1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Proceedings of the IEEE International Conference on Robotics and Automation</a:t>
            </a:r>
            <a:r>
              <a:rPr lang="en-BE" sz="1300" i="1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13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(ICRA 2021)</a:t>
            </a:r>
            <a:r>
              <a:rPr lang="en-US" sz="1300" dirty="0">
                <a:solidFill>
                  <a:srgbClr val="222222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. </a:t>
            </a:r>
            <a:endParaRPr lang="en-BE" sz="1300" dirty="0"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4BB17CAA-41D4-0649-A47B-C91388D83EA8}"/>
              </a:ext>
            </a:extLst>
          </p:cNvPr>
          <p:cNvSpPr txBox="1">
            <a:spLocks/>
          </p:cNvSpPr>
          <p:nvPr/>
        </p:nvSpPr>
        <p:spPr>
          <a:xfrm>
            <a:off x="8125803" y="6611779"/>
            <a:ext cx="914401" cy="246221"/>
          </a:xfrm>
          <a:prstGeom prst="rect">
            <a:avLst/>
          </a:prstGeom>
          <a:ln w="12700">
            <a:miter lim="400000"/>
          </a:ln>
        </p:spPr>
        <p:txBody>
          <a:bodyPr lIns="45719" rIns="45719" anchor="b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merican Typewriter"/>
                <a:ea typeface="American Typewriter"/>
                <a:cs typeface="American Typewriter"/>
                <a:sym typeface="American Typewriter"/>
              </a:defRPr>
            </a:lvl1pPr>
            <a:lvl2pPr marL="800100" marR="0" indent="-342900" algn="l" defTabSz="914400" rtl="0" fontAlgn="auto" latinLnBrk="0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BB14E"/>
              </a:buClr>
              <a:buSzPct val="80000"/>
              <a:buFontTx/>
              <a:buChar char="◻"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1219200" marR="0" indent="-304800" algn="l" defTabSz="914400" rtl="0" fontAlgn="auto" latinLnBrk="0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BB14E"/>
              </a:buClr>
              <a:buSzPct val="65000"/>
              <a:buFontTx/>
              <a:buChar char="■"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1714500" marR="0" indent="-342900" algn="l" defTabSz="914400" rtl="0" fontAlgn="auto" latinLnBrk="0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BB14E"/>
              </a:buClr>
              <a:buSzPct val="70000"/>
              <a:buFontTx/>
              <a:buChar char="◻"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2171700" marR="0" indent="-342900" algn="l" defTabSz="914400" rtl="0" fontAlgn="auto" latinLnBrk="0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BB14E"/>
              </a:buClr>
              <a:buSzPct val="100000"/>
              <a:buFontTx/>
              <a:buChar char="▪"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2628900" marR="0" indent="-342900" algn="l" defTabSz="914400" rtl="0" fontAlgn="auto" latinLnBrk="0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BB14E"/>
              </a:buClr>
              <a:buSzPct val="100000"/>
              <a:buFontTx/>
              <a:buChar char="▪"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3086100" marR="0" indent="-342900" algn="l" defTabSz="914400" rtl="0" fontAlgn="auto" latinLnBrk="0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BB14E"/>
              </a:buClr>
              <a:buSzPct val="100000"/>
              <a:buFontTx/>
              <a:buChar char="▪"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3543300" marR="0" indent="-342900" algn="l" defTabSz="914400" rtl="0" fontAlgn="auto" latinLnBrk="0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BB14E"/>
              </a:buClr>
              <a:buSzPct val="100000"/>
              <a:buFontTx/>
              <a:buChar char="▪"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4000500" marR="0" indent="-342900" algn="l" defTabSz="914400" rtl="0" fontAlgn="auto" latinLnBrk="0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BB14E"/>
              </a:buClr>
              <a:buSzPct val="100000"/>
              <a:buFontTx/>
              <a:buChar char="▪"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86CB4B4D-7CA3-9044-876B-883B54F8677D}" type="slidenum">
              <a:rPr lang="en-BE" sz="1000" smtClean="0">
                <a:latin typeface="Calibri" panose="020F0502020204030204" pitchFamily="34" charset="0"/>
                <a:cs typeface="Calibri" panose="020F0502020204030204" pitchFamily="34" charset="0"/>
              </a:rPr>
              <a:pPr/>
              <a:t>31</a:t>
            </a:fld>
            <a:endParaRPr lang="en-BE" sz="10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FFC80F28-BE3C-5363-F1E9-3C0497F84A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956" y="1140429"/>
            <a:ext cx="8622088" cy="3490723"/>
          </a:xfrm>
          <a:prstGeom prst="rect">
            <a:avLst/>
          </a:prstGeom>
          <a:ln>
            <a:solidFill>
              <a:schemeClr val="accent1"/>
            </a:solidFill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0C3F2A1-F7B9-2F2A-0EB9-EDD524AEEDF8}"/>
                  </a:ext>
                </a:extLst>
              </p:cNvPr>
              <p:cNvSpPr txBox="1"/>
              <p:nvPr/>
            </p:nvSpPr>
            <p:spPr>
              <a:xfrm>
                <a:off x="4092222" y="3633276"/>
                <a:ext cx="4888088" cy="52578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0" indent="0">
                  <a:buNone/>
                </a:pPr>
                <a:r>
                  <a:rPr kumimoji="0" lang="en-BE" sz="12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Calibri"/>
                    <a:ea typeface="Calibri"/>
                    <a:cs typeface="Calibri"/>
                    <a:sym typeface="Calibri"/>
                  </a:rPr>
                  <a:t>Alignment between objects in the instruction and objects in the image </a:t>
                </a:r>
                <a:r>
                  <a:rPr lang="en-BE" sz="1200" dirty="0"/>
                  <a:t>by</a:t>
                </a:r>
                <a:r>
                  <a:rPr kumimoji="0" lang="en-BE" sz="12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Calibri"/>
                    <a:ea typeface="Calibri"/>
                    <a:cs typeface="Calibri"/>
                    <a:sym typeface="Calibri"/>
                  </a:rPr>
                  <a:t> pixelwise correlation to obtain embeddings of the objects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BE" sz="12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kumimoji="0" lang="en-BE" sz="12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accPr>
                          <m:e>
                            <m:r>
                              <a:rPr kumimoji="0" lang="en-US" sz="12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𝑒</m:t>
                            </m:r>
                          </m:e>
                        </m:acc>
                      </m:e>
                      <m:sub>
                        <m:r>
                          <a:rPr kumimoji="0" lang="en-US" sz="12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0" lang="en-BE" sz="12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Calibri"/>
                    <a:ea typeface="Calibri"/>
                    <a:cs typeface="Calibri"/>
                    <a:sym typeface="Calibri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BE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BE" sz="12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</m:acc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kumimoji="0" lang="en-BE" sz="12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0C3F2A1-F7B9-2F2A-0EB9-EDD524AEED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2222" y="3633276"/>
                <a:ext cx="4888088" cy="525783"/>
              </a:xfrm>
              <a:prstGeom prst="rect">
                <a:avLst/>
              </a:prstGeom>
              <a:blipFill>
                <a:blip r:embed="rId3"/>
                <a:stretch>
                  <a:fillRect l="-1036" b="-714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0B81737-73E5-9C77-5CEA-74A7B9F26802}"/>
              </a:ext>
            </a:extLst>
          </p:cNvPr>
          <p:cNvCxnSpPr>
            <a:cxnSpLocks/>
          </p:cNvCxnSpPr>
          <p:nvPr/>
        </p:nvCxnSpPr>
        <p:spPr>
          <a:xfrm>
            <a:off x="4016022" y="3011526"/>
            <a:ext cx="228600" cy="621750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bevel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580DBD6-3838-649D-F952-D7C0CAEC6375}"/>
                  </a:ext>
                </a:extLst>
              </p:cNvPr>
              <p:cNvSpPr txBox="1"/>
              <p:nvPr/>
            </p:nvSpPr>
            <p:spPr>
              <a:xfrm>
                <a:off x="4244622" y="1454178"/>
                <a:ext cx="4408310" cy="52578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1BB14E"/>
                  </a:buClr>
                  <a:buSzPct val="75000"/>
                  <a:buNone/>
                  <a:tabLst/>
                </a:pPr>
                <a:r>
                  <a:rPr lang="en-BE" sz="1200" dirty="0"/>
                  <a:t>Embeddings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BE" sz="12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kumimoji="0" lang="en-BE" sz="12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accPr>
                          <m:e>
                            <m:r>
                              <a:rPr kumimoji="0" lang="en-US" sz="12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𝑒</m:t>
                            </m:r>
                          </m:e>
                        </m:acc>
                      </m:e>
                      <m:sub>
                        <m:r>
                          <a:rPr kumimoji="0" lang="en-US" sz="12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3</m:t>
                        </m:r>
                      </m:sub>
                    </m:sSub>
                  </m:oMath>
                </a14:m>
                <a:r>
                  <a:rPr kumimoji="0" lang="en-BE" sz="12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Calibri"/>
                    <a:ea typeface="Calibri"/>
                    <a:cs typeface="Calibri"/>
                    <a:sym typeface="Calibri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BE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BE" sz="12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</m:acc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kumimoji="0" lang="en-BE" sz="12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Calibri"/>
                    <a:ea typeface="Calibri"/>
                    <a:cs typeface="Calibri"/>
                    <a:sym typeface="Calibri"/>
                  </a:rPr>
                  <a:t> indicate attributes such as spatial relationships referred to in the instruction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580DBD6-3838-649D-F952-D7C0CAEC63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4622" y="1454178"/>
                <a:ext cx="4408310" cy="525783"/>
              </a:xfrm>
              <a:prstGeom prst="rect">
                <a:avLst/>
              </a:prstGeom>
              <a:blipFill>
                <a:blip r:embed="rId4"/>
                <a:stretch>
                  <a:fillRect l="-1149" r="-1724" b="-9524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4BDB483-43FB-B3D5-2DBF-5E1102A9D81D}"/>
              </a:ext>
            </a:extLst>
          </p:cNvPr>
          <p:cNvCxnSpPr>
            <a:cxnSpLocks/>
          </p:cNvCxnSpPr>
          <p:nvPr/>
        </p:nvCxnSpPr>
        <p:spPr>
          <a:xfrm flipV="1">
            <a:off x="4441642" y="2036382"/>
            <a:ext cx="485424" cy="395111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bevel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CAC0E64-ED3A-4962-641E-1297855ECFB3}"/>
                  </a:ext>
                </a:extLst>
              </p:cNvPr>
              <p:cNvSpPr txBox="1"/>
              <p:nvPr/>
            </p:nvSpPr>
            <p:spPr>
              <a:xfrm>
                <a:off x="4927066" y="3290595"/>
                <a:ext cx="2142636" cy="34111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9" tIns="45719" rIns="45719" bIns="45719" numCol="1" spcCol="38100" rtlCol="0" anchor="t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1BB14E"/>
                  </a:buClr>
                  <a:buSzPct val="75000"/>
                  <a:buNone/>
                  <a:tabLst/>
                </a:pPr>
                <a:r>
                  <a:rPr kumimoji="0" lang="en-BE" sz="12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ea typeface="Calibri"/>
                    <a:cs typeface="Calibri"/>
                    <a:sym typeface="Calibri"/>
                  </a:rPr>
                  <a:t>Embeddings are concatened in </a:t>
                </a:r>
                <a14:m>
                  <m:oMath xmlns:m="http://schemas.openxmlformats.org/officeDocument/2006/math">
                    <m:r>
                      <a:rPr kumimoji="0" lang="en-US" sz="12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𝑉</m:t>
                    </m:r>
                  </m:oMath>
                </a14:m>
                <a:endParaRPr kumimoji="0" lang="en-BE" sz="12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CAC0E64-ED3A-4962-641E-1297855ECF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7066" y="3290595"/>
                <a:ext cx="2142636" cy="341117"/>
              </a:xfrm>
              <a:prstGeom prst="rect">
                <a:avLst/>
              </a:prstGeom>
              <a:blipFill>
                <a:blip r:embed="rId5"/>
                <a:stretch>
                  <a:fillRect l="-1765" b="-714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00C6E50-4A11-CF6B-FB97-970E5CA4B403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4842933" y="3121195"/>
            <a:ext cx="84133" cy="339959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bevel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ABAA707-B1B1-FAE4-4259-D1C30E5EAFD2}"/>
                  </a:ext>
                </a:extLst>
              </p:cNvPr>
              <p:cNvSpPr txBox="1"/>
              <p:nvPr/>
            </p:nvSpPr>
            <p:spPr>
              <a:xfrm>
                <a:off x="3002844" y="4902285"/>
                <a:ext cx="5734756" cy="132856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r>
                  <a:rPr lang="en-BE" sz="1200" dirty="0"/>
                  <a:t>T</a:t>
                </a:r>
                <a:r>
                  <a:rPr kumimoji="0" lang="en-BE" sz="12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Calibri"/>
                    <a:ea typeface="Calibri"/>
                    <a:cs typeface="Calibri"/>
                    <a:sym typeface="Calibri"/>
                  </a:rPr>
                  <a:t>he U-Net (convolutional hourglass network) has no notion of which object is at a specific position; it is only aware that a particular object selected via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BE" sz="12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kumimoji="0" lang="en-BE" sz="12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accPr>
                          <m:e>
                            <m:r>
                              <a:rPr kumimoji="0" lang="en-US" sz="12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𝑒</m:t>
                            </m:r>
                          </m:e>
                        </m:acc>
                      </m:e>
                      <m:sub>
                        <m:r>
                          <a:rPr kumimoji="0" lang="en-US" sz="12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0" lang="en-BE" sz="12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Calibri"/>
                    <a:ea typeface="Calibri"/>
                    <a:cs typeface="Calibri"/>
                    <a:sym typeface="Calibri"/>
                  </a:rPr>
                  <a:t> </a:t>
                </a:r>
                <a:r>
                  <a:rPr lang="en-BE" sz="1200" dirty="0"/>
                  <a:t>or</a:t>
                </a:r>
                <a:r>
                  <a:rPr kumimoji="0" lang="en-BE" sz="12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Calibri"/>
                    <a:ea typeface="Calibri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BE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BE" sz="12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</m:acc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0" lang="en-BE" sz="12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Calibri"/>
                    <a:ea typeface="Calibri"/>
                    <a:cs typeface="Calibri"/>
                    <a:sym typeface="Calibri"/>
                  </a:rPr>
                  <a:t> is present </a:t>
                </a:r>
              </a:p>
              <a:p>
                <a:r>
                  <a:rPr lang="en-BE" sz="1200" dirty="0"/>
                  <a:t>So, </a:t>
                </a:r>
                <a:r>
                  <a:rPr kumimoji="0" lang="en-BE" sz="12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Calibri"/>
                    <a:ea typeface="Calibri"/>
                    <a:cs typeface="Calibri"/>
                    <a:sym typeface="Calibri"/>
                  </a:rPr>
                  <a:t>U-NET learns embeddings of spatial relationships which allow to predict start and end coordinates:</a:t>
                </a:r>
                <a:r>
                  <a:rPr kumimoji="0" lang="en-BE" sz="1200" b="0" i="0" u="none" strike="noStrike" cap="none" spc="0" normalizeH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Calibri"/>
                    <a:ea typeface="Calibri"/>
                    <a:cs typeface="Calibri"/>
                    <a:sym typeface="Calibri"/>
                  </a:rPr>
                  <a:t> if the model has learned to find the position of </a:t>
                </a:r>
                <a:r>
                  <a:rPr kumimoji="0" lang="en-BE" sz="1200" b="0" i="1" u="none" strike="noStrike" cap="none" spc="0" normalizeH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Calibri"/>
                    <a:ea typeface="Calibri"/>
                    <a:cs typeface="Calibri"/>
                    <a:sym typeface="Calibri"/>
                  </a:rPr>
                  <a:t>an apple to the left of the banana</a:t>
                </a:r>
                <a:r>
                  <a:rPr kumimoji="0" lang="en-BE" sz="1200" b="0" i="0" u="none" strike="noStrike" cap="none" spc="0" normalizeH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Calibri"/>
                    <a:ea typeface="Calibri"/>
                    <a:cs typeface="Calibri"/>
                    <a:sym typeface="Calibri"/>
                  </a:rPr>
                  <a:t>, it will generalize to </a:t>
                </a:r>
                <a:r>
                  <a:rPr kumimoji="0" lang="en-BE" sz="1200" b="0" i="1" u="none" strike="noStrike" cap="none" spc="0" normalizeH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Calibri"/>
                    <a:ea typeface="Calibri"/>
                    <a:cs typeface="Calibri"/>
                    <a:sym typeface="Calibri"/>
                  </a:rPr>
                  <a:t>an orange left to the banana</a:t>
                </a:r>
                <a:endParaRPr kumimoji="0" lang="en-BE" sz="12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ABAA707-B1B1-FAE4-4259-D1C30E5EAF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2844" y="4902285"/>
                <a:ext cx="5734756" cy="1328567"/>
              </a:xfrm>
              <a:prstGeom prst="rect">
                <a:avLst/>
              </a:prstGeom>
              <a:blipFill>
                <a:blip r:embed="rId6"/>
                <a:stretch>
                  <a:fillRect l="-442" r="-664" b="-1887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2E48D772-7693-6F87-75ED-390C895D1448}"/>
              </a:ext>
            </a:extLst>
          </p:cNvPr>
          <p:cNvSpPr txBox="1"/>
          <p:nvPr/>
        </p:nvSpPr>
        <p:spPr>
          <a:xfrm>
            <a:off x="2989146" y="4576557"/>
            <a:ext cx="4061366" cy="3257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BB14E"/>
              </a:buClr>
              <a:buSzPct val="75000"/>
              <a:buNone/>
              <a:tabLst/>
            </a:pPr>
            <a:r>
              <a:rPr kumimoji="0" lang="en-GB" sz="11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C</a:t>
            </a:r>
            <a:r>
              <a:rPr kumimoji="0" lang="en-BE" sz="11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ompositional generalization of the objects and their spatial relations:</a:t>
            </a:r>
          </a:p>
        </p:txBody>
      </p:sp>
    </p:spTree>
    <p:extLst>
      <p:ext uri="{BB962C8B-B14F-4D97-AF65-F5344CB8AC3E}">
        <p14:creationId xmlns:p14="http://schemas.microsoft.com/office/powerpoint/2010/main" val="729922616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Rectangle 24"/>
          <p:cNvSpPr/>
          <p:nvPr/>
        </p:nvSpPr>
        <p:spPr>
          <a:xfrm>
            <a:off x="0" y="879828"/>
            <a:ext cx="9144000" cy="5143500"/>
          </a:xfrm>
          <a:prstGeom prst="rect">
            <a:avLst/>
          </a:prstGeom>
          <a:solidFill>
            <a:schemeClr val="accent3">
              <a:lumOff val="44000"/>
            </a:schemeClr>
          </a:solidFill>
          <a:ln w="12700">
            <a:miter lim="400000"/>
          </a:ln>
        </p:spPr>
        <p:txBody>
          <a:bodyPr lIns="34289" tIns="34289" rIns="34289" bIns="34289" anchor="ctr"/>
          <a:lstStyle/>
          <a:p>
            <a:pPr marL="0" indent="0" algn="ctr">
              <a:spcBef>
                <a:spcPts val="0"/>
              </a:spcBef>
              <a:buClrTx/>
              <a:buSzTx/>
              <a:buNone/>
              <a:defRPr sz="1800">
                <a:solidFill>
                  <a:schemeClr val="accent3">
                    <a:lumOff val="44000"/>
                  </a:schemeClr>
                </a:solidFill>
              </a:defRPr>
            </a:pPr>
            <a:endParaRPr dirty="0"/>
          </a:p>
        </p:txBody>
      </p:sp>
      <p:sp>
        <p:nvSpPr>
          <p:cNvPr id="1494" name="Title 1"/>
          <p:cNvSpPr txBox="1">
            <a:spLocks noGrp="1"/>
          </p:cNvSpPr>
          <p:nvPr>
            <p:ph type="title" idx="4294967295"/>
          </p:nvPr>
        </p:nvSpPr>
        <p:spPr>
          <a:xfrm>
            <a:off x="338666" y="0"/>
            <a:ext cx="5595960" cy="995362"/>
          </a:xfrm>
          <a:prstGeom prst="rect">
            <a:avLst/>
          </a:prstGeom>
        </p:spPr>
        <p:txBody>
          <a:bodyPr/>
          <a:lstStyle>
            <a:lvl1pPr>
              <a:defRPr sz="4000"/>
            </a:lvl1pPr>
          </a:lstStyle>
          <a:p>
            <a:r>
              <a:rPr lang="en-US" sz="3200" b="1" dirty="0">
                <a:solidFill>
                  <a:schemeClr val="bg1"/>
                </a:solidFill>
                <a:latin typeface="+mj-lt"/>
              </a:rPr>
              <a:t>Map text </a:t>
            </a:r>
            <a:r>
              <a:rPr sz="3200" b="1" dirty="0">
                <a:solidFill>
                  <a:schemeClr val="bg1"/>
                </a:solidFill>
                <a:latin typeface="+mj-lt"/>
              </a:rPr>
              <a:t>to 3D</a:t>
            </a:r>
          </a:p>
        </p:txBody>
      </p:sp>
      <p:sp>
        <p:nvSpPr>
          <p:cNvPr id="1495" name="Content Placeholder 2"/>
          <p:cNvSpPr txBox="1">
            <a:spLocks noGrp="1"/>
          </p:cNvSpPr>
          <p:nvPr>
            <p:ph type="body" sz="half" idx="4294967295"/>
          </p:nvPr>
        </p:nvSpPr>
        <p:spPr>
          <a:xfrm>
            <a:off x="140693" y="1336494"/>
            <a:ext cx="5793933" cy="3263900"/>
          </a:xfrm>
          <a:prstGeom prst="rect">
            <a:avLst/>
          </a:prstGeom>
        </p:spPr>
        <p:txBody>
          <a:bodyPr/>
          <a:lstStyle/>
          <a:p>
            <a:pPr defTabSz="877823">
              <a:spcBef>
                <a:spcPts val="900"/>
              </a:spcBef>
              <a:buFont typeface="Arial" panose="020B0604020202020204" pitchFamily="34" charset="0"/>
              <a:buChar char="•"/>
              <a:defRPr sz="1919">
                <a:latin typeface="Tw Cen MT"/>
                <a:ea typeface="Tw Cen MT"/>
                <a:cs typeface="Tw Cen MT"/>
                <a:sym typeface="Tw Cen MT"/>
              </a:defRPr>
            </a:pPr>
            <a:r>
              <a:rPr sz="2000" dirty="0">
                <a:latin typeface="Calibri" panose="020F0502020204030204" pitchFamily="34" charset="0"/>
                <a:cs typeface="Calibri" panose="020F0502020204030204" pitchFamily="34" charset="0"/>
              </a:rPr>
              <a:t>Representations of organs mentioned in medical text is projected to location in 3D atlas of the human body</a:t>
            </a:r>
          </a:p>
          <a:p>
            <a:pPr defTabSz="877823">
              <a:spcBef>
                <a:spcPts val="900"/>
              </a:spcBef>
              <a:buFont typeface="Arial" panose="020B0604020202020204" pitchFamily="34" charset="0"/>
              <a:buChar char="•"/>
              <a:defRPr sz="1919">
                <a:latin typeface="Tw Cen MT"/>
                <a:ea typeface="Tw Cen MT"/>
                <a:cs typeface="Tw Cen MT"/>
                <a:sym typeface="Tw Cen MT"/>
              </a:defRPr>
            </a:pPr>
            <a:r>
              <a:rPr sz="2000" dirty="0">
                <a:latin typeface="Calibri" panose="020F0502020204030204" pitchFamily="34" charset="0"/>
                <a:cs typeface="Calibri" panose="020F0502020204030204" pitchFamily="34" charset="0"/>
              </a:rPr>
              <a:t>Embeds medical text into a universal, small dimensional space corresponding to the human body that is easy to navigate and interpret</a:t>
            </a:r>
          </a:p>
          <a:p>
            <a:pPr defTabSz="877823">
              <a:spcBef>
                <a:spcPts val="900"/>
              </a:spcBef>
              <a:buFont typeface="Arial" panose="020B0604020202020204" pitchFamily="34" charset="0"/>
              <a:buChar char="•"/>
              <a:defRPr sz="1919">
                <a:latin typeface="Tw Cen MT"/>
                <a:ea typeface="Tw Cen MT"/>
                <a:cs typeface="Tw Cen MT"/>
                <a:sym typeface="Tw Cen MT"/>
              </a:defRPr>
            </a:pPr>
            <a:r>
              <a:rPr sz="2000" dirty="0">
                <a:latin typeface="Calibri" panose="020F0502020204030204" pitchFamily="34" charset="0"/>
                <a:cs typeface="Calibri" panose="020F0502020204030204" pitchFamily="34" charset="0"/>
              </a:rPr>
              <a:t>The volume of each organ is characterized by a set of voxels in the atlas, which capture its position, size and shape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defTabSz="877823">
              <a:spcBef>
                <a:spcPts val="900"/>
              </a:spcBef>
              <a:buFont typeface="Arial" panose="020B0604020202020204" pitchFamily="34" charset="0"/>
              <a:buChar char="•"/>
              <a:defRPr sz="1919">
                <a:latin typeface="Tw Cen MT"/>
                <a:ea typeface="Tw Cen MT"/>
                <a:cs typeface="Tw Cen MT"/>
                <a:sym typeface="Tw Cen MT"/>
              </a:defRPr>
            </a:pPr>
            <a:r>
              <a:rPr sz="2000" dirty="0">
                <a:latin typeface="Calibri" panose="020F0502020204030204" pitchFamily="34" charset="0"/>
                <a:cs typeface="Calibri" panose="020F0502020204030204" pitchFamily="34" charset="0"/>
              </a:rPr>
              <a:t>The voxels of one organ can, in turn, be represented by a point cloud in 3D space, where each point represents the coordinate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sz="2000" dirty="0">
                <a:latin typeface="Calibri" panose="020F0502020204030204" pitchFamily="34" charset="0"/>
                <a:cs typeface="Calibri" panose="020F0502020204030204" pitchFamily="34" charset="0"/>
              </a:rPr>
              <a:t> of one voxel</a:t>
            </a:r>
          </a:p>
        </p:txBody>
      </p:sp>
      <p:pic>
        <p:nvPicPr>
          <p:cNvPr id="1496" name="Picture 5" descr="Picture 5"/>
          <p:cNvPicPr>
            <a:picLocks noChangeAspect="1"/>
          </p:cNvPicPr>
          <p:nvPr/>
        </p:nvPicPr>
        <p:blipFill>
          <a:blip r:embed="rId2"/>
          <a:srcRect t="3852" b="12895"/>
          <a:stretch>
            <a:fillRect/>
          </a:stretch>
        </p:blipFill>
        <p:spPr>
          <a:xfrm>
            <a:off x="6100781" y="1243969"/>
            <a:ext cx="2768520" cy="2768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1497" name="Arc 26"/>
          <p:cNvSpPr/>
          <p:nvPr/>
        </p:nvSpPr>
        <p:spPr>
          <a:xfrm rot="10389197" flipH="1">
            <a:off x="6915666" y="4174430"/>
            <a:ext cx="1857720" cy="118089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9254" y="0"/>
                  <a:pt x="17672" y="8419"/>
                  <a:pt x="21600" y="21600"/>
                </a:cubicBezTo>
              </a:path>
            </a:pathLst>
          </a:custGeom>
          <a:ln w="88900" cap="rnd">
            <a:solidFill>
              <a:srgbClr val="FFC000">
                <a:alpha val="95000"/>
              </a:srgbClr>
            </a:solidFill>
            <a:prstDash val="dash"/>
            <a:miter/>
          </a:ln>
        </p:spPr>
        <p:txBody>
          <a:bodyPr lIns="34289" tIns="34289" rIns="34289" bIns="34289" anchor="ctr"/>
          <a:lstStyle/>
          <a:p>
            <a:pPr marL="0" indent="0" algn="ctr">
              <a:spcBef>
                <a:spcPts val="0"/>
              </a:spcBef>
              <a:buClrTx/>
              <a:buSzTx/>
              <a:buNone/>
              <a:defRPr sz="1800"/>
            </a:pPr>
            <a:endParaRPr dirty="0"/>
          </a:p>
        </p:txBody>
      </p:sp>
      <p:sp>
        <p:nvSpPr>
          <p:cNvPr id="1498" name="Oval 28"/>
          <p:cNvSpPr/>
          <p:nvPr/>
        </p:nvSpPr>
        <p:spPr>
          <a:xfrm>
            <a:off x="7686420" y="1548093"/>
            <a:ext cx="593268" cy="577174"/>
          </a:xfrm>
          <a:prstGeom prst="ellipse">
            <a:avLst/>
          </a:prstGeom>
          <a:solidFill>
            <a:srgbClr val="ED7D31"/>
          </a:solidFill>
          <a:ln w="12700">
            <a:miter lim="400000"/>
          </a:ln>
        </p:spPr>
        <p:txBody>
          <a:bodyPr lIns="34289" tIns="34289" rIns="34289" bIns="34289" anchor="ctr"/>
          <a:lstStyle/>
          <a:p>
            <a:pPr marL="0" indent="0" algn="ctr">
              <a:spcBef>
                <a:spcPts val="0"/>
              </a:spcBef>
              <a:buClrTx/>
              <a:buSzTx/>
              <a:buNone/>
              <a:defRPr sz="1800">
                <a:solidFill>
                  <a:schemeClr val="accent3">
                    <a:lumOff val="44000"/>
                  </a:schemeClr>
                </a:solidFill>
              </a:defRPr>
            </a:pPr>
            <a:endParaRPr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3B3AFF7-FE51-3243-96A4-D563638C93E7}"/>
              </a:ext>
            </a:extLst>
          </p:cNvPr>
          <p:cNvSpPr/>
          <p:nvPr/>
        </p:nvSpPr>
        <p:spPr>
          <a:xfrm>
            <a:off x="579330" y="6141247"/>
            <a:ext cx="8257822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BE" sz="1300" dirty="0">
                <a:solidFill>
                  <a:srgbClr val="222222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Dusan Grujicic, Gorjan Radevski, Tinne Tuytelaars</a:t>
            </a:r>
            <a:r>
              <a:rPr lang="en-US" sz="1300" dirty="0">
                <a:solidFill>
                  <a:srgbClr val="222222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&amp;</a:t>
            </a:r>
            <a:r>
              <a:rPr lang="en-BE" sz="1300" dirty="0">
                <a:solidFill>
                  <a:srgbClr val="222222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Matthew Blaschko</a:t>
            </a:r>
            <a:r>
              <a:rPr lang="en-US" sz="1300" dirty="0">
                <a:solidFill>
                  <a:srgbClr val="222222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(2020). Learning to ground medical text in a 3D human atlas. In </a:t>
            </a:r>
            <a:r>
              <a:rPr lang="en-US" sz="1300" i="1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Proceedings of the </a:t>
            </a:r>
            <a:r>
              <a:rPr lang="en-BE" sz="1300" i="1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Conference on Computational Natural Language Learning </a:t>
            </a:r>
            <a:r>
              <a:rPr lang="en-US" sz="13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(CoNLL)</a:t>
            </a:r>
            <a:r>
              <a:rPr lang="en-US" sz="1300" dirty="0">
                <a:solidFill>
                  <a:srgbClr val="222222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. ACL.</a:t>
            </a:r>
            <a:endParaRPr lang="en-BE" sz="1300" dirty="0"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24B8CDC-1900-B34F-B8D5-57AA32979541}"/>
              </a:ext>
            </a:extLst>
          </p:cNvPr>
          <p:cNvSpPr/>
          <p:nvPr/>
        </p:nvSpPr>
        <p:spPr>
          <a:xfrm>
            <a:off x="5697054" y="4316694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marL="133350" indent="0">
              <a:spcBef>
                <a:spcPts val="0"/>
              </a:spcBef>
              <a:buClr>
                <a:srgbClr val="000000"/>
              </a:buClr>
              <a:buSzPts val="1400"/>
              <a:buNone/>
              <a:defRPr sz="1400">
                <a:latin typeface="+mn-lt"/>
                <a:ea typeface="+mn-ea"/>
                <a:cs typeface="+mn-cs"/>
                <a:sym typeface="Helvetica Neue"/>
              </a:defRPr>
            </a:pP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  <a:sym typeface="Helvetica Neue"/>
              </a:rPr>
              <a:t>Task: </a:t>
            </a:r>
            <a:r>
              <a:rPr lang="en-GB" b="1" u="sng" dirty="0">
                <a:latin typeface="Calibri" panose="020F0502020204030204" pitchFamily="34" charset="0"/>
                <a:cs typeface="Calibri" panose="020F0502020204030204" pitchFamily="34" charset="0"/>
                <a:sym typeface="Helvetica Neue"/>
              </a:rPr>
              <a:t>Grounding medical text</a:t>
            </a: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  <a:sym typeface="Helvetica Neue"/>
              </a:rPr>
              <a:t> in the</a:t>
            </a:r>
          </a:p>
          <a:p>
            <a:pPr marL="0" indent="457200">
              <a:spcBef>
                <a:spcPts val="0"/>
              </a:spcBef>
              <a:buClrTx/>
              <a:buSzTx/>
              <a:buNone/>
              <a:defRPr sz="1400">
                <a:latin typeface="+mn-lt"/>
                <a:ea typeface="+mn-ea"/>
                <a:cs typeface="+mn-cs"/>
                <a:sym typeface="Helvetica Neue"/>
              </a:defRPr>
            </a:pP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  <a:sym typeface="Helvetica Neue"/>
              </a:rPr>
              <a:t>human body</a:t>
            </a: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4BB17CAA-41D4-0649-A47B-C91388D83EA8}"/>
              </a:ext>
            </a:extLst>
          </p:cNvPr>
          <p:cNvSpPr txBox="1">
            <a:spLocks/>
          </p:cNvSpPr>
          <p:nvPr/>
        </p:nvSpPr>
        <p:spPr>
          <a:xfrm>
            <a:off x="8125803" y="6611779"/>
            <a:ext cx="914401" cy="246221"/>
          </a:xfrm>
          <a:prstGeom prst="rect">
            <a:avLst/>
          </a:prstGeom>
          <a:ln w="12700">
            <a:miter lim="400000"/>
          </a:ln>
        </p:spPr>
        <p:txBody>
          <a:bodyPr lIns="45719" rIns="45719" anchor="b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merican Typewriter"/>
                <a:ea typeface="American Typewriter"/>
                <a:cs typeface="American Typewriter"/>
                <a:sym typeface="American Typewriter"/>
              </a:defRPr>
            </a:lvl1pPr>
            <a:lvl2pPr marL="800100" marR="0" indent="-342900" algn="l" defTabSz="914400" rtl="0" fontAlgn="auto" latinLnBrk="0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BB14E"/>
              </a:buClr>
              <a:buSzPct val="80000"/>
              <a:buFontTx/>
              <a:buChar char="◻"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1219200" marR="0" indent="-304800" algn="l" defTabSz="914400" rtl="0" fontAlgn="auto" latinLnBrk="0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BB14E"/>
              </a:buClr>
              <a:buSzPct val="65000"/>
              <a:buFontTx/>
              <a:buChar char="■"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1714500" marR="0" indent="-342900" algn="l" defTabSz="914400" rtl="0" fontAlgn="auto" latinLnBrk="0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BB14E"/>
              </a:buClr>
              <a:buSzPct val="70000"/>
              <a:buFontTx/>
              <a:buChar char="◻"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2171700" marR="0" indent="-342900" algn="l" defTabSz="914400" rtl="0" fontAlgn="auto" latinLnBrk="0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BB14E"/>
              </a:buClr>
              <a:buSzPct val="100000"/>
              <a:buFontTx/>
              <a:buChar char="▪"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2628900" marR="0" indent="-342900" algn="l" defTabSz="914400" rtl="0" fontAlgn="auto" latinLnBrk="0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BB14E"/>
              </a:buClr>
              <a:buSzPct val="100000"/>
              <a:buFontTx/>
              <a:buChar char="▪"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3086100" marR="0" indent="-342900" algn="l" defTabSz="914400" rtl="0" fontAlgn="auto" latinLnBrk="0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BB14E"/>
              </a:buClr>
              <a:buSzPct val="100000"/>
              <a:buFontTx/>
              <a:buChar char="▪"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3543300" marR="0" indent="-342900" algn="l" defTabSz="914400" rtl="0" fontAlgn="auto" latinLnBrk="0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BB14E"/>
              </a:buClr>
              <a:buSzPct val="100000"/>
              <a:buFontTx/>
              <a:buChar char="▪"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4000500" marR="0" indent="-342900" algn="l" defTabSz="914400" rtl="0" fontAlgn="auto" latinLnBrk="0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BB14E"/>
              </a:buClr>
              <a:buSzPct val="100000"/>
              <a:buFontTx/>
              <a:buChar char="▪"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86CB4B4D-7CA3-9044-876B-883B54F8677D}" type="slidenum">
              <a:rPr lang="en-BE" sz="1000" smtClean="0">
                <a:latin typeface="Calibri" panose="020F0502020204030204" pitchFamily="34" charset="0"/>
                <a:cs typeface="Calibri" panose="020F0502020204030204" pitchFamily="34" charset="0"/>
              </a:rPr>
              <a:pPr/>
              <a:t>32</a:t>
            </a:fld>
            <a:endParaRPr lang="en-BE" sz="10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6735518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3" name="Google Shape;178;p22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anchor="ctr"/>
          <a:lstStyle>
            <a:lvl1pPr algn="l">
              <a:defRPr sz="1000">
                <a:solidFill>
                  <a:schemeClr val="accent3">
                    <a:lumOff val="4400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rPr/>
              <a:t>33</a:t>
            </a:fld>
            <a:endParaRPr dirty="0"/>
          </a:p>
        </p:txBody>
      </p:sp>
      <p:sp>
        <p:nvSpPr>
          <p:cNvPr id="1501" name="Google Shape;167;p22"/>
          <p:cNvSpPr txBox="1">
            <a:spLocks noGrp="1"/>
          </p:cNvSpPr>
          <p:nvPr>
            <p:ph type="body" idx="4294967295"/>
          </p:nvPr>
        </p:nvSpPr>
        <p:spPr>
          <a:xfrm>
            <a:off x="37463" y="1210988"/>
            <a:ext cx="8280400" cy="3348038"/>
          </a:xfrm>
          <a:prstGeom prst="rect">
            <a:avLst/>
          </a:prstGeom>
        </p:spPr>
        <p:txBody>
          <a:bodyPr lIns="34275" tIns="34275" rIns="34275" bIns="34275"/>
          <a:lstStyle/>
          <a:p>
            <a:pPr indent="-431789">
              <a:buSzPts val="2400"/>
              <a:buFont typeface="Arial" panose="020B0604020202020204" pitchFamily="34" charset="0"/>
              <a:buChar char="•"/>
              <a:defRPr sz="2400">
                <a:latin typeface="Tw Cen MT"/>
                <a:ea typeface="Tw Cen MT"/>
                <a:cs typeface="Tw Cen MT"/>
                <a:sym typeface="Tw Cen MT"/>
              </a:defRPr>
            </a:pPr>
            <a:r>
              <a:rPr sz="2000" dirty="0">
                <a:latin typeface="Calibri" panose="020F0502020204030204" pitchFamily="34" charset="0"/>
                <a:cs typeface="Calibri" panose="020F0502020204030204" pitchFamily="34" charset="0"/>
              </a:rPr>
              <a:t>BERT backbone</a:t>
            </a:r>
          </a:p>
          <a:p>
            <a:pPr indent="-431789">
              <a:spcBef>
                <a:spcPts val="0"/>
              </a:spcBef>
              <a:buSzPts val="2400"/>
              <a:buFont typeface="Arial" panose="020B0604020202020204" pitchFamily="34" charset="0"/>
              <a:buChar char="•"/>
              <a:defRPr sz="2400">
                <a:latin typeface="Tw Cen MT"/>
                <a:ea typeface="Tw Cen MT"/>
                <a:cs typeface="Tw Cen MT"/>
                <a:sym typeface="Tw Cen MT"/>
              </a:defRPr>
            </a:pPr>
            <a:r>
              <a:rPr sz="2000" dirty="0">
                <a:latin typeface="Calibri" panose="020F0502020204030204" pitchFamily="34" charset="0"/>
                <a:cs typeface="Calibri" panose="020F0502020204030204" pitchFamily="34" charset="0"/>
              </a:rPr>
              <a:t>Model input </a:t>
            </a:r>
            <a:r>
              <a:rPr sz="2000" dirty="0"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Helvetica Neue"/>
              </a:rPr>
              <a:t>ー </a:t>
            </a:r>
            <a:r>
              <a:rPr sz="2000" dirty="0">
                <a:latin typeface="Calibri" panose="020F0502020204030204" pitchFamily="34" charset="0"/>
                <a:cs typeface="Calibri" panose="020F0502020204030204" pitchFamily="34" charset="0"/>
              </a:rPr>
              <a:t>Medical text tokenized with WordPiece</a:t>
            </a:r>
          </a:p>
          <a:p>
            <a:pPr indent="-431789">
              <a:spcBef>
                <a:spcPts val="0"/>
              </a:spcBef>
              <a:buSzPts val="2400"/>
              <a:buFont typeface="Arial" panose="020B0604020202020204" pitchFamily="34" charset="0"/>
              <a:buChar char="•"/>
              <a:defRPr sz="2400">
                <a:latin typeface="Tw Cen MT"/>
                <a:ea typeface="Tw Cen MT"/>
                <a:cs typeface="Tw Cen MT"/>
                <a:sym typeface="Tw Cen MT"/>
              </a:defRPr>
            </a:pPr>
            <a:r>
              <a:rPr sz="2000" dirty="0">
                <a:latin typeface="Calibri" panose="020F0502020204030204" pitchFamily="34" charset="0"/>
                <a:cs typeface="Calibri" panose="020F0502020204030204" pitchFamily="34" charset="0"/>
              </a:rPr>
              <a:t>Model output </a:t>
            </a:r>
            <a:r>
              <a:rPr sz="2000" dirty="0"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Helvetica Neue"/>
              </a:rPr>
              <a:t>ー </a:t>
            </a:r>
            <a:r>
              <a:rPr sz="2000" dirty="0">
                <a:latin typeface="Calibri" panose="020F0502020204030204" pitchFamily="34" charset="0"/>
                <a:cs typeface="Calibri" panose="020F0502020204030204" pitchFamily="34" charset="0"/>
              </a:rPr>
              <a:t>[CLS] token representation projected into 3D</a:t>
            </a:r>
          </a:p>
        </p:txBody>
      </p:sp>
      <p:pic>
        <p:nvPicPr>
          <p:cNvPr id="1505" name="Picture 4" descr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898" y="2958585"/>
            <a:ext cx="2558654" cy="1396887"/>
          </a:xfrm>
          <a:prstGeom prst="rect">
            <a:avLst/>
          </a:prstGeom>
          <a:ln w="3175">
            <a:solidFill>
              <a:srgbClr val="4472C4"/>
            </a:solidFill>
          </a:ln>
        </p:spPr>
      </p:pic>
      <p:sp>
        <p:nvSpPr>
          <p:cNvPr id="1507" name="Task: Grounding medical text in the…"/>
          <p:cNvSpPr/>
          <p:nvPr/>
        </p:nvSpPr>
        <p:spPr>
          <a:xfrm>
            <a:off x="37463" y="4902123"/>
            <a:ext cx="8463070" cy="6924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68568" tIns="68568" rIns="68568" bIns="68568" numCol="1" anchor="t">
            <a:spAutoFit/>
          </a:bodyPr>
          <a:lstStyle/>
          <a:p>
            <a:pPr marL="0" indent="0">
              <a:spcBef>
                <a:spcPts val="0"/>
              </a:spcBef>
              <a:buClrTx/>
              <a:buSzTx/>
              <a:buNone/>
              <a:defRPr sz="1400">
                <a:latin typeface="+mn-lt"/>
                <a:ea typeface="+mn-ea"/>
                <a:cs typeface="+mn-cs"/>
                <a:sym typeface="Helvetica Neue"/>
              </a:defRPr>
            </a:pPr>
            <a:endParaRPr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35610" indent="-302260">
              <a:spcBef>
                <a:spcPts val="0"/>
              </a:spcBef>
              <a:buClr>
                <a:srgbClr val="FFC000"/>
              </a:buClr>
              <a:buSzPts val="1400"/>
              <a:buFont typeface="Helvetica Neue"/>
              <a:buChar char="•"/>
              <a:defRPr sz="1400">
                <a:latin typeface="+mn-lt"/>
                <a:ea typeface="+mn-ea"/>
                <a:cs typeface="+mn-cs"/>
                <a:sym typeface="Helvetica Neue"/>
              </a:defRPr>
            </a:pPr>
            <a:r>
              <a:rPr sz="1800" dirty="0">
                <a:latin typeface="Calibri" panose="020F0502020204030204" pitchFamily="34" charset="0"/>
                <a:cs typeface="Calibri" panose="020F0502020204030204" pitchFamily="34" charset="0"/>
              </a:rPr>
              <a:t>Loss function: Enables </a:t>
            </a:r>
            <a:r>
              <a:rPr sz="1800" b="1" u="sng" dirty="0">
                <a:latin typeface="Calibri" panose="020F0502020204030204" pitchFamily="34" charset="0"/>
                <a:cs typeface="Calibri" panose="020F0502020204030204" pitchFamily="34" charset="0"/>
              </a:rPr>
              <a:t>reasoning about</a:t>
            </a:r>
            <a:r>
              <a:rPr lang="en-US" sz="1800" b="1" u="sng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1800" dirty="0">
                <a:latin typeface="Calibri" panose="020F0502020204030204" pitchFamily="34" charset="0"/>
                <a:cs typeface="Calibri" panose="020F0502020204030204" pitchFamily="34" charset="0"/>
              </a:rPr>
              <a:t>the semantic relatedness</a:t>
            </a:r>
            <a:r>
              <a:rPr sz="1800" b="0" u="none" dirty="0">
                <a:latin typeface="Calibri" panose="020F0502020204030204" pitchFamily="34" charset="0"/>
                <a:cs typeface="Calibri" panose="020F0502020204030204" pitchFamily="34" charset="0"/>
              </a:rPr>
              <a:t> of medical text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E250BD8-C780-E648-8A39-26B73697AB7A}"/>
              </a:ext>
            </a:extLst>
          </p:cNvPr>
          <p:cNvSpPr/>
          <p:nvPr/>
        </p:nvSpPr>
        <p:spPr>
          <a:xfrm>
            <a:off x="468043" y="283116"/>
            <a:ext cx="298350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>
              <a:buNone/>
            </a:pPr>
            <a:r>
              <a:rPr lang="en-US" sz="3200" b="1" dirty="0">
                <a:solidFill>
                  <a:schemeClr val="bg1"/>
                </a:solidFill>
                <a:latin typeface="+mj-lt"/>
              </a:rPr>
              <a:t>Map text to 3D</a:t>
            </a:r>
            <a:endParaRPr lang="en-US" sz="3200" b="1" dirty="0">
              <a:latin typeface="+mj-lt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C50D5AB-3BCA-2B45-A93A-C64C534E215F}"/>
              </a:ext>
            </a:extLst>
          </p:cNvPr>
          <p:cNvSpPr/>
          <p:nvPr/>
        </p:nvSpPr>
        <p:spPr>
          <a:xfrm>
            <a:off x="579330" y="6141247"/>
            <a:ext cx="8257822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BE" sz="1300" dirty="0">
                <a:solidFill>
                  <a:srgbClr val="222222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Dusan Grujicic, Gorjan Radevski, Tinne Tuytelaars</a:t>
            </a:r>
            <a:r>
              <a:rPr lang="en-US" sz="1300" dirty="0">
                <a:solidFill>
                  <a:srgbClr val="222222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&amp;</a:t>
            </a:r>
            <a:r>
              <a:rPr lang="en-BE" sz="1300" dirty="0">
                <a:solidFill>
                  <a:srgbClr val="222222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Matthew Blaschko</a:t>
            </a:r>
            <a:r>
              <a:rPr lang="en-US" sz="1300" dirty="0">
                <a:solidFill>
                  <a:srgbClr val="222222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(2020). Learning to ground medical text in a 3D human atlas. In </a:t>
            </a:r>
            <a:r>
              <a:rPr lang="en-US" sz="1300" i="1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Proceedings of the </a:t>
            </a:r>
            <a:r>
              <a:rPr lang="en-BE" sz="1300" i="1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Conference on Computational Natural Language Learning </a:t>
            </a:r>
            <a:r>
              <a:rPr lang="en-US" sz="13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(CoNLL)</a:t>
            </a:r>
            <a:r>
              <a:rPr lang="en-US" sz="1300" dirty="0">
                <a:solidFill>
                  <a:srgbClr val="222222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. ACL.</a:t>
            </a:r>
            <a:endParaRPr lang="en-BE" sz="1300" dirty="0"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0F1CC7B4-58A0-5F42-A2A2-7AB13FB3B360}"/>
              </a:ext>
            </a:extLst>
          </p:cNvPr>
          <p:cNvSpPr txBox="1">
            <a:spLocks/>
          </p:cNvSpPr>
          <p:nvPr/>
        </p:nvSpPr>
        <p:spPr>
          <a:xfrm>
            <a:off x="8125803" y="6611779"/>
            <a:ext cx="914401" cy="246221"/>
          </a:xfrm>
          <a:prstGeom prst="rect">
            <a:avLst/>
          </a:prstGeom>
          <a:ln w="12700">
            <a:miter lim="400000"/>
          </a:ln>
        </p:spPr>
        <p:txBody>
          <a:bodyPr lIns="45719" rIns="45719" anchor="b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merican Typewriter"/>
                <a:ea typeface="American Typewriter"/>
                <a:cs typeface="American Typewriter"/>
                <a:sym typeface="American Typewriter"/>
              </a:defRPr>
            </a:lvl1pPr>
            <a:lvl2pPr marL="800100" marR="0" indent="-342900" algn="l" defTabSz="914400" rtl="0" fontAlgn="auto" latinLnBrk="0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BB14E"/>
              </a:buClr>
              <a:buSzPct val="80000"/>
              <a:buFontTx/>
              <a:buChar char="◻"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1219200" marR="0" indent="-304800" algn="l" defTabSz="914400" rtl="0" fontAlgn="auto" latinLnBrk="0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BB14E"/>
              </a:buClr>
              <a:buSzPct val="65000"/>
              <a:buFontTx/>
              <a:buChar char="■"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1714500" marR="0" indent="-342900" algn="l" defTabSz="914400" rtl="0" fontAlgn="auto" latinLnBrk="0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BB14E"/>
              </a:buClr>
              <a:buSzPct val="70000"/>
              <a:buFontTx/>
              <a:buChar char="◻"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2171700" marR="0" indent="-342900" algn="l" defTabSz="914400" rtl="0" fontAlgn="auto" latinLnBrk="0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BB14E"/>
              </a:buClr>
              <a:buSzPct val="100000"/>
              <a:buFontTx/>
              <a:buChar char="▪"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2628900" marR="0" indent="-342900" algn="l" defTabSz="914400" rtl="0" fontAlgn="auto" latinLnBrk="0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BB14E"/>
              </a:buClr>
              <a:buSzPct val="100000"/>
              <a:buFontTx/>
              <a:buChar char="▪"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3086100" marR="0" indent="-342900" algn="l" defTabSz="914400" rtl="0" fontAlgn="auto" latinLnBrk="0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BB14E"/>
              </a:buClr>
              <a:buSzPct val="100000"/>
              <a:buFontTx/>
              <a:buChar char="▪"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3543300" marR="0" indent="-342900" algn="l" defTabSz="914400" rtl="0" fontAlgn="auto" latinLnBrk="0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BB14E"/>
              </a:buClr>
              <a:buSzPct val="100000"/>
              <a:buFontTx/>
              <a:buChar char="▪"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4000500" marR="0" indent="-342900" algn="l" defTabSz="914400" rtl="0" fontAlgn="auto" latinLnBrk="0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BB14E"/>
              </a:buClr>
              <a:buSzPct val="100000"/>
              <a:buFontTx/>
              <a:buChar char="▪"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86CB4B4D-7CA3-9044-876B-883B54F8677D}" type="slidenum">
              <a:rPr lang="en-BE" sz="1000" smtClean="0">
                <a:latin typeface="Calibri" panose="020F0502020204030204" pitchFamily="34" charset="0"/>
                <a:cs typeface="Calibri" panose="020F0502020204030204" pitchFamily="34" charset="0"/>
              </a:rPr>
              <a:pPr/>
              <a:t>33</a:t>
            </a:fld>
            <a:endParaRPr lang="en-BE" sz="10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DDBA901E-A57F-94B1-1780-0C57359606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0145" y="2311677"/>
            <a:ext cx="3530600" cy="27940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4" name="Google Shape;192;p24"/>
          <p:cNvSpPr txBox="1">
            <a:spLocks noGrp="1"/>
          </p:cNvSpPr>
          <p:nvPr>
            <p:ph type="title" idx="4294967295"/>
          </p:nvPr>
        </p:nvSpPr>
        <p:spPr>
          <a:xfrm>
            <a:off x="241172" y="1089727"/>
            <a:ext cx="6435725" cy="1206500"/>
          </a:xfrm>
          <a:prstGeom prst="rect">
            <a:avLst/>
          </a:prstGeom>
        </p:spPr>
        <p:txBody>
          <a:bodyPr lIns="34289" tIns="34289" rIns="34289" bIns="34289"/>
          <a:lstStyle>
            <a:lvl1pPr>
              <a:lnSpc>
                <a:spcPct val="90000"/>
              </a:lnSpc>
              <a:defRPr sz="4000"/>
            </a:lvl1pPr>
          </a:lstStyle>
          <a:p>
            <a:r>
              <a:rPr sz="2000" dirty="0"/>
              <a:t>Soft Organ Distance loss</a:t>
            </a:r>
          </a:p>
        </p:txBody>
      </p:sp>
      <p:sp>
        <p:nvSpPr>
          <p:cNvPr id="1515" name="Rectangle 12"/>
          <p:cNvSpPr/>
          <p:nvPr/>
        </p:nvSpPr>
        <p:spPr>
          <a:xfrm>
            <a:off x="0" y="2700017"/>
            <a:ext cx="9144003" cy="3485243"/>
          </a:xfrm>
          <a:prstGeom prst="rect">
            <a:avLst/>
          </a:prstGeom>
          <a:solidFill>
            <a:srgbClr val="C8CACA"/>
          </a:solidFill>
          <a:ln w="12700">
            <a:miter lim="400000"/>
          </a:ln>
        </p:spPr>
        <p:txBody>
          <a:bodyPr lIns="34289" tIns="34289" rIns="34289" bIns="34289" anchor="ctr"/>
          <a:lstStyle/>
          <a:p>
            <a:pPr marL="0" indent="0" algn="ctr">
              <a:spcBef>
                <a:spcPts val="0"/>
              </a:spcBef>
              <a:buClrTx/>
              <a:buSzTx/>
              <a:buNone/>
              <a:defRPr sz="1800">
                <a:solidFill>
                  <a:schemeClr val="accent3">
                    <a:lumOff val="44000"/>
                  </a:schemeClr>
                </a:solidFill>
              </a:defRPr>
            </a:pPr>
            <a:endParaRPr dirty="0"/>
          </a:p>
        </p:txBody>
      </p:sp>
      <p:sp>
        <p:nvSpPr>
          <p:cNvPr id="1516" name="Rounded Rectangle 26"/>
          <p:cNvSpPr/>
          <p:nvPr/>
        </p:nvSpPr>
        <p:spPr>
          <a:xfrm>
            <a:off x="241172" y="2855244"/>
            <a:ext cx="4210178" cy="2947737"/>
          </a:xfrm>
          <a:prstGeom prst="roundRect">
            <a:avLst>
              <a:gd name="adj" fmla="val 0"/>
            </a:avLst>
          </a:prstGeom>
          <a:solidFill>
            <a:schemeClr val="accent3">
              <a:lumOff val="44000"/>
            </a:schemeClr>
          </a:solidFill>
          <a:ln w="3175">
            <a:solidFill>
              <a:srgbClr val="C8CACA"/>
            </a:solidFill>
            <a:miter/>
          </a:ln>
          <a:effectLst>
            <a:outerShdw blurRad="38100" dist="12700" dir="5400000" rotWithShape="0">
              <a:srgbClr val="000000">
                <a:alpha val="63000"/>
              </a:srgbClr>
            </a:outerShdw>
          </a:effectLst>
        </p:spPr>
        <p:txBody>
          <a:bodyPr lIns="34289" tIns="34289" rIns="34289" bIns="34289" anchor="ctr"/>
          <a:lstStyle/>
          <a:p>
            <a:pPr marL="0" indent="0" algn="ctr">
              <a:spcBef>
                <a:spcPts val="0"/>
              </a:spcBef>
              <a:buClrTx/>
              <a:buSzTx/>
              <a:buNone/>
              <a:defRPr sz="1800">
                <a:solidFill>
                  <a:schemeClr val="accent3">
                    <a:lumOff val="44000"/>
                  </a:schemeClr>
                </a:solidFill>
              </a:defRPr>
            </a:pPr>
            <a:r>
              <a:rPr lang="en-US" dirty="0"/>
              <a:t>Minimized over all </a:t>
            </a:r>
            <a:endParaRPr dirty="0"/>
          </a:p>
        </p:txBody>
      </p:sp>
      <p:pic>
        <p:nvPicPr>
          <p:cNvPr id="1517" name="Picture 7" descr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885" y="3358262"/>
            <a:ext cx="3730752" cy="1557590"/>
          </a:xfrm>
          <a:prstGeom prst="rect">
            <a:avLst/>
          </a:prstGeom>
          <a:ln w="12700">
            <a:miter lim="400000"/>
          </a:ln>
        </p:spPr>
      </p:pic>
      <p:sp>
        <p:nvSpPr>
          <p:cNvPr id="1518" name="Rounded Rectangle 16"/>
          <p:cNvSpPr/>
          <p:nvPr/>
        </p:nvSpPr>
        <p:spPr>
          <a:xfrm>
            <a:off x="4691061" y="2866533"/>
            <a:ext cx="4210178" cy="2947737"/>
          </a:xfrm>
          <a:prstGeom prst="roundRect">
            <a:avLst>
              <a:gd name="adj" fmla="val 0"/>
            </a:avLst>
          </a:prstGeom>
          <a:solidFill>
            <a:schemeClr val="accent3">
              <a:lumOff val="44000"/>
            </a:schemeClr>
          </a:solidFill>
          <a:ln w="3175">
            <a:solidFill>
              <a:srgbClr val="C8CACA"/>
            </a:solidFill>
            <a:miter/>
          </a:ln>
          <a:effectLst>
            <a:outerShdw blurRad="38100" dist="12700" dir="5400000" rotWithShape="0">
              <a:srgbClr val="000000">
                <a:alpha val="63000"/>
              </a:srgbClr>
            </a:outerShdw>
          </a:effectLst>
        </p:spPr>
        <p:txBody>
          <a:bodyPr lIns="34289" tIns="34289" rIns="34289" bIns="34289" anchor="ctr"/>
          <a:lstStyle/>
          <a:p>
            <a:pPr marL="0" indent="0" algn="ctr">
              <a:spcBef>
                <a:spcPts val="0"/>
              </a:spcBef>
              <a:buClrTx/>
              <a:buSzTx/>
              <a:buNone/>
              <a:defRPr sz="1800">
                <a:solidFill>
                  <a:schemeClr val="accent3">
                    <a:lumOff val="44000"/>
                  </a:schemeClr>
                </a:solidFill>
              </a:defRPr>
            </a:pPr>
            <a:endParaRPr dirty="0"/>
          </a:p>
        </p:txBody>
      </p:sp>
      <p:pic>
        <p:nvPicPr>
          <p:cNvPr id="1519" name="Picture 5" descr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2362" y="3667158"/>
            <a:ext cx="3730753" cy="1165861"/>
          </a:xfrm>
          <a:prstGeom prst="rect">
            <a:avLst/>
          </a:prstGeom>
          <a:ln w="12700">
            <a:miter lim="400000"/>
          </a:ln>
        </p:spPr>
      </p:pic>
      <p:sp>
        <p:nvSpPr>
          <p:cNvPr id="1520" name="Rectangle 8"/>
          <p:cNvSpPr txBox="1"/>
          <p:nvPr/>
        </p:nvSpPr>
        <p:spPr>
          <a:xfrm>
            <a:off x="3329743" y="974813"/>
            <a:ext cx="5735236" cy="14542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34289" tIns="34289" rIns="34289" bIns="34289">
            <a:spAutoFit/>
          </a:bodyPr>
          <a:lstStyle/>
          <a:p>
            <a:pPr>
              <a:spcBef>
                <a:spcPts val="0"/>
              </a:spcBef>
              <a:buClrTx/>
              <a:buSzTx/>
              <a:buFont typeface="Arial" panose="020B0604020202020204" pitchFamily="34" charset="0"/>
              <a:buChar char="•"/>
              <a:defRPr sz="1800"/>
            </a:pPr>
            <a:r>
              <a:rPr dirty="0"/>
              <a:t>Not only grounding the medical article to the right organ but also to the appropriate location within the organ </a:t>
            </a:r>
            <a:r>
              <a:rPr lang="en-GB" dirty="0"/>
              <a:t>based on the other organs mentioned as context </a:t>
            </a:r>
            <a:r>
              <a:rPr dirty="0"/>
              <a:t>without any explicit annotations at that level of granularity</a:t>
            </a:r>
          </a:p>
          <a:p>
            <a:pPr>
              <a:spcBef>
                <a:spcPts val="0"/>
              </a:spcBef>
              <a:buClrTx/>
              <a:buSzTx/>
              <a:buFont typeface="Arial" panose="020B0604020202020204" pitchFamily="34" charset="0"/>
              <a:buChar char="•"/>
              <a:defRPr sz="1800"/>
            </a:pPr>
            <a:r>
              <a:rPr dirty="0"/>
              <a:t>Could be refined by considering spatial language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69CB935-64D2-5D45-BAFF-0E93AB4701A0}"/>
              </a:ext>
            </a:extLst>
          </p:cNvPr>
          <p:cNvSpPr/>
          <p:nvPr/>
        </p:nvSpPr>
        <p:spPr>
          <a:xfrm>
            <a:off x="480885" y="275713"/>
            <a:ext cx="298350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>
              <a:buNone/>
            </a:pPr>
            <a:r>
              <a:rPr lang="en-US" sz="3200" b="1" dirty="0">
                <a:solidFill>
                  <a:schemeClr val="bg1"/>
                </a:solidFill>
                <a:latin typeface="+mj-lt"/>
              </a:rPr>
              <a:t>Map text to 3D</a:t>
            </a:r>
            <a:endParaRPr lang="en-US" sz="3200" b="1" dirty="0">
              <a:latin typeface="+mj-lt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37F97B5-70D2-8F48-8C11-02E5FB9CCD19}"/>
              </a:ext>
            </a:extLst>
          </p:cNvPr>
          <p:cNvSpPr/>
          <p:nvPr/>
        </p:nvSpPr>
        <p:spPr>
          <a:xfrm>
            <a:off x="579330" y="6197692"/>
            <a:ext cx="8257822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BE" sz="1300" dirty="0">
                <a:solidFill>
                  <a:srgbClr val="222222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Dusan Grujicic, Gorjan Radevski, Tinne Tuytelaars</a:t>
            </a:r>
            <a:r>
              <a:rPr lang="en-US" sz="1300" dirty="0">
                <a:solidFill>
                  <a:srgbClr val="222222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&amp;</a:t>
            </a:r>
            <a:r>
              <a:rPr lang="en-BE" sz="1300" dirty="0">
                <a:solidFill>
                  <a:srgbClr val="222222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Matthew Blaschko</a:t>
            </a:r>
            <a:r>
              <a:rPr lang="en-US" sz="1300" dirty="0">
                <a:solidFill>
                  <a:srgbClr val="222222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(2020). Learning to ground medical text in a 3D human atlas. In </a:t>
            </a:r>
            <a:r>
              <a:rPr lang="en-US" sz="1300" i="1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Proceedings of the </a:t>
            </a:r>
            <a:r>
              <a:rPr lang="en-BE" sz="1300" i="1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Conference on Computational Natural Language Learning </a:t>
            </a:r>
            <a:r>
              <a:rPr lang="en-US" sz="13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(CoNLL)</a:t>
            </a:r>
            <a:r>
              <a:rPr lang="en-US" sz="1300" dirty="0">
                <a:solidFill>
                  <a:srgbClr val="222222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. ACL.</a:t>
            </a:r>
            <a:endParaRPr lang="en-BE" sz="1300" dirty="0"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</p:txBody>
      </p:sp>
      <p:sp>
        <p:nvSpPr>
          <p:cNvPr id="12" name="Slide Number Placeholder 3">
            <a:extLst>
              <a:ext uri="{FF2B5EF4-FFF2-40B4-BE49-F238E27FC236}">
                <a16:creationId xmlns:a16="http://schemas.microsoft.com/office/drawing/2014/main" id="{F8A5A9A3-D3A3-B14B-AD95-129424BC2617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8125803" y="6611779"/>
            <a:ext cx="914401" cy="246221"/>
          </a:xfrm>
        </p:spPr>
        <p:txBody>
          <a:bodyPr/>
          <a:lstStyle/>
          <a:p>
            <a:fld id="{86CB4B4D-7CA3-9044-876B-883B54F8677D}" type="slidenum">
              <a:rPr lang="en-BE" sz="1000" smtClean="0">
                <a:latin typeface="Calibri" panose="020F0502020204030204" pitchFamily="34" charset="0"/>
                <a:cs typeface="Calibri" panose="020F0502020204030204" pitchFamily="34" charset="0"/>
              </a:rPr>
              <a:t>34</a:t>
            </a:fld>
            <a:endParaRPr lang="en-BE" sz="10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285CA97-E03A-1C25-FB2C-D3BF395E1924}"/>
              </a:ext>
            </a:extLst>
          </p:cNvPr>
          <p:cNvSpPr txBox="1"/>
          <p:nvPr/>
        </p:nvSpPr>
        <p:spPr>
          <a:xfrm>
            <a:off x="720090" y="5082509"/>
            <a:ext cx="3142846" cy="40267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BB14E"/>
              </a:buClr>
              <a:buSzPct val="75000"/>
              <a:buNone/>
              <a:tabLst/>
            </a:pPr>
            <a:r>
              <a:rPr kumimoji="0" lang="en-BE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Minimized over all training instances</a:t>
            </a:r>
          </a:p>
        </p:txBody>
      </p:sp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3B550A-9695-0749-90F9-61C6583F6C8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57200" y="1109663"/>
            <a:ext cx="8229600" cy="990600"/>
          </a:xfrm>
        </p:spPr>
        <p:txBody>
          <a:bodyPr/>
          <a:lstStyle/>
          <a:p>
            <a:r>
              <a:rPr lang="en-US" dirty="0"/>
              <a:t>Challenge</a:t>
            </a:r>
          </a:p>
        </p:txBody>
      </p:sp>
      <p:pic>
        <p:nvPicPr>
          <p:cNvPr id="5" name="Content Placeholder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A78B9DA2-AEAB-0641-A211-E73583400112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4787725" y="864130"/>
            <a:ext cx="3563937" cy="94456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394F8DF-DFDE-2146-B9CC-59E4194F89BA}"/>
              </a:ext>
            </a:extLst>
          </p:cNvPr>
          <p:cNvSpPr txBox="1"/>
          <p:nvPr/>
        </p:nvSpPr>
        <p:spPr>
          <a:xfrm>
            <a:off x="227013" y="1938350"/>
            <a:ext cx="7886700" cy="10490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The task of visual grounding requires locating the most relevant region or object in an image, given a natural language query.</a:t>
            </a:r>
          </a:p>
          <a:p>
            <a:endParaRPr lang="en-US" sz="1800" dirty="0"/>
          </a:p>
        </p:txBody>
      </p:sp>
      <p:pic>
        <p:nvPicPr>
          <p:cNvPr id="8" name="Picture 7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5ED4B6EA-17EB-D44F-9F35-80C37FBBCB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1905" y="2646290"/>
            <a:ext cx="3896916" cy="3346554"/>
          </a:xfrm>
          <a:prstGeom prst="rect">
            <a:avLst/>
          </a:prstGeom>
          <a:ln>
            <a:solidFill>
              <a:srgbClr val="002060"/>
            </a:solidFill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B80BBC2-BA47-D944-9C9B-BC8A1988A728}"/>
              </a:ext>
            </a:extLst>
          </p:cNvPr>
          <p:cNvSpPr/>
          <p:nvPr/>
        </p:nvSpPr>
        <p:spPr>
          <a:xfrm>
            <a:off x="227012" y="139363"/>
            <a:ext cx="91341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chemeClr val="bg1"/>
                </a:solidFill>
                <a:latin typeface="+mj-lt"/>
              </a:rPr>
              <a:t>Application: Giving a command to your self-driving car</a:t>
            </a:r>
            <a:endParaRPr lang="en-US" b="1" dirty="0">
              <a:latin typeface="+mj-lt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259ABAD-214A-7242-8422-D15F0DDDD4CB}"/>
              </a:ext>
            </a:extLst>
          </p:cNvPr>
          <p:cNvSpPr/>
          <p:nvPr/>
        </p:nvSpPr>
        <p:spPr>
          <a:xfrm>
            <a:off x="389692" y="6142321"/>
            <a:ext cx="8619001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BE" sz="1300">
                <a:latin typeface="Calibri" panose="020F0502020204030204" pitchFamily="34" charset="0"/>
                <a:ea typeface="Calibri" panose="020F0502020204030204" pitchFamily="34" charset="0"/>
              </a:rPr>
              <a:t>Thierry Deruyttere, Simon Vandenhende, Dusan Grujicic, Yu Liu, Luc Van Gool, Matthew Blaschko, Tinne Tuytelaars &amp; Marie-Francine Moens (2020). Commands 4 Autonomous Vehicles (C4AV) Workshop Summary. In </a:t>
            </a:r>
            <a:r>
              <a:rPr lang="en-BE" sz="1300" i="1">
                <a:latin typeface="Calibri" panose="020F0502020204030204" pitchFamily="34" charset="0"/>
                <a:ea typeface="Calibri" panose="020F0502020204030204" pitchFamily="34" charset="0"/>
              </a:rPr>
              <a:t>Proceedings of the 16th European Conference on Computer Vision.</a:t>
            </a:r>
            <a:endParaRPr lang="en-BE" sz="1300">
              <a:latin typeface="Consolas" panose="020B0609020204030204" pitchFamily="49" charset="0"/>
              <a:ea typeface="Calibri" panose="020F050202020403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672B61-4058-1E47-A64F-D4A35440313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BE" smtClean="0"/>
              <a:t>35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240968300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7AE2179-07F3-2348-BF7E-C6D9FDADF0A3}"/>
              </a:ext>
            </a:extLst>
          </p:cNvPr>
          <p:cNvSpPr/>
          <p:nvPr/>
        </p:nvSpPr>
        <p:spPr>
          <a:xfrm>
            <a:off x="112889" y="149836"/>
            <a:ext cx="90198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800" b="1" dirty="0">
                <a:solidFill>
                  <a:schemeClr val="bg1"/>
                </a:solidFill>
                <a:latin typeface="+mj-lt"/>
              </a:rPr>
              <a:t>Spatial dialogue to resolve ambiguity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0D8FB1D-43C5-FA48-A1B1-991B640EF72F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BE" smtClean="0"/>
              <a:t>36</a:t>
            </a:fld>
            <a:endParaRPr lang="en-BE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12A9F2D-0422-564F-A767-F25881A1F9AC}"/>
              </a:ext>
            </a:extLst>
          </p:cNvPr>
          <p:cNvSpPr txBox="1"/>
          <p:nvPr/>
        </p:nvSpPr>
        <p:spPr>
          <a:xfrm>
            <a:off x="214489" y="2077156"/>
            <a:ext cx="8297333" cy="25648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BB14E"/>
              </a:buClr>
              <a:buSzPct val="75000"/>
              <a:buFontTx/>
              <a:buChar char="■"/>
              <a:tabLst/>
            </a:pPr>
            <a:r>
              <a:rPr kumimoji="0" lang="en-BE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A component for visual uncertainty analysis</a:t>
            </a: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BB14E"/>
              </a:buClr>
              <a:buSzPct val="75000"/>
              <a:buFontTx/>
              <a:buChar char="■"/>
              <a:tabLst/>
            </a:pPr>
            <a:r>
              <a:rPr lang="en-BE" dirty="0"/>
              <a:t>In case of uncertainty a question is generated and posed to the user to elucidate the ambiguity the robot is facing</a:t>
            </a: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BB14E"/>
              </a:buClr>
              <a:buSzPct val="75000"/>
              <a:buFontTx/>
              <a:buChar char="■"/>
              <a:tabLst/>
            </a:pPr>
            <a:r>
              <a:rPr kumimoji="0" lang="en-BE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Object causing the uncertainty generates a caption that </a:t>
            </a:r>
            <a:r>
              <a:rPr lang="en-BE" dirty="0"/>
              <a:t>is transformed into a question</a:t>
            </a: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BB14E"/>
              </a:buClr>
              <a:buSzPct val="75000"/>
              <a:buFontTx/>
              <a:buChar char="■"/>
              <a:tabLst/>
            </a:pPr>
            <a:r>
              <a:rPr kumimoji="0" lang="en-BE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Systems differ in how the visual uncertainty is detected</a:t>
            </a:r>
          </a:p>
        </p:txBody>
      </p:sp>
    </p:spTree>
    <p:extLst>
      <p:ext uri="{BB962C8B-B14F-4D97-AF65-F5344CB8AC3E}">
        <p14:creationId xmlns:p14="http://schemas.microsoft.com/office/powerpoint/2010/main" val="2140559784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7AE2179-07F3-2348-BF7E-C6D9FDADF0A3}"/>
              </a:ext>
            </a:extLst>
          </p:cNvPr>
          <p:cNvSpPr/>
          <p:nvPr/>
        </p:nvSpPr>
        <p:spPr>
          <a:xfrm>
            <a:off x="0" y="65800"/>
            <a:ext cx="924686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chemeClr val="bg1"/>
                </a:solidFill>
                <a:latin typeface="+mj-lt"/>
              </a:rPr>
              <a:t>Spatial dialogue to resolve ambiguity when giving a command to a self-driving car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0D8FB1D-43C5-FA48-A1B1-991B640EF72F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BE" smtClean="0"/>
              <a:t>37</a:t>
            </a:fld>
            <a:endParaRPr lang="en-BE"/>
          </a:p>
        </p:txBody>
      </p:sp>
      <p:pic>
        <p:nvPicPr>
          <p:cNvPr id="7" name="Picture 6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DF5E24FC-2B0D-D46B-7CD9-67DE7F7FD0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4610" y="852153"/>
            <a:ext cx="3700426" cy="54356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5E4577A-9C5B-64BE-90CE-7F3F05E71002}"/>
              </a:ext>
            </a:extLst>
          </p:cNvPr>
          <p:cNvSpPr txBox="1"/>
          <p:nvPr/>
        </p:nvSpPr>
        <p:spPr>
          <a:xfrm>
            <a:off x="465175" y="1331202"/>
            <a:ext cx="4684888" cy="200311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BB14E"/>
              </a:buClr>
              <a:buSzPct val="75000"/>
              <a:buFontTx/>
              <a:buChar char="■"/>
              <a:tabLst/>
            </a:pPr>
            <a:r>
              <a:rPr kumimoji="0" lang="en-BE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When detecting the referred object in the language instruction, best results for uncertainty quantification where obtained with ensemble models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52DE52-6558-1470-F4D5-702B72FDC386}"/>
              </a:ext>
            </a:extLst>
          </p:cNvPr>
          <p:cNvSpPr txBox="1"/>
          <p:nvPr/>
        </p:nvSpPr>
        <p:spPr>
          <a:xfrm>
            <a:off x="563006" y="6136213"/>
            <a:ext cx="8106861" cy="9900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indent="0" algn="l">
              <a:buNone/>
            </a:pPr>
            <a:r>
              <a:rPr lang="en-GB" sz="1300" b="0" i="0" u="none" strike="noStrike" dirty="0">
                <a:solidFill>
                  <a:srgbClr val="2222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Thierry </a:t>
            </a:r>
            <a:r>
              <a:rPr lang="en-GB" sz="1300" b="0" i="0" u="none" strike="noStrike" dirty="0" err="1">
                <a:solidFill>
                  <a:srgbClr val="2222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Deruyttere</a:t>
            </a:r>
            <a:r>
              <a:rPr lang="en-GB" sz="1300" b="0" i="0" u="none" strike="noStrike" dirty="0">
                <a:solidFill>
                  <a:srgbClr val="2222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Victor </a:t>
            </a:r>
            <a:r>
              <a:rPr lang="en-GB" sz="1300" b="0" i="0" u="none" strike="noStrike" dirty="0" err="1">
                <a:solidFill>
                  <a:srgbClr val="2222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Milewski</a:t>
            </a:r>
            <a:r>
              <a:rPr lang="en-GB" sz="1300" b="0" i="0" u="none" strike="noStrike" dirty="0">
                <a:solidFill>
                  <a:srgbClr val="2222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1300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&amp;</a:t>
            </a:r>
            <a:r>
              <a:rPr lang="en-GB" sz="1300" b="0" i="0" u="none" strike="noStrike" dirty="0">
                <a:solidFill>
                  <a:srgbClr val="2222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Marie-Francine </a:t>
            </a:r>
            <a:r>
              <a:rPr lang="en-GB" sz="1300" b="0" i="0" u="none" strike="noStrike" dirty="0" err="1">
                <a:solidFill>
                  <a:srgbClr val="2222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Moens</a:t>
            </a:r>
            <a:r>
              <a:rPr lang="en-GB" sz="1300" b="0" i="0" u="none" strike="noStrike" dirty="0">
                <a:solidFill>
                  <a:srgbClr val="2222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(2021). Giving commands to a self-driving car: How to deal with uncertain situations?  </a:t>
            </a:r>
            <a:r>
              <a:rPr lang="en-GB" sz="1300" b="0" i="1" u="none" strike="noStrike" dirty="0">
                <a:solidFill>
                  <a:srgbClr val="2222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Engineering Applications of Artificial </a:t>
            </a:r>
            <a:r>
              <a:rPr lang="en-GB" sz="1300" i="1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GB" sz="1300" b="0" i="1" u="none" strike="noStrike" dirty="0">
                <a:solidFill>
                  <a:srgbClr val="2222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ntelligence</a:t>
            </a:r>
            <a:r>
              <a:rPr lang="en-GB" sz="1300" b="0" i="0" u="none" strike="noStrike" dirty="0">
                <a:solidFill>
                  <a:srgbClr val="2222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BE" sz="13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103, Art. No. 104257, 1-20. </a:t>
            </a:r>
            <a:endParaRPr lang="en-GB" sz="1300" b="0" i="0" u="none" strike="noStrike" dirty="0">
              <a:solidFill>
                <a:srgbClr val="222222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BB14E"/>
              </a:buClr>
              <a:buSzPct val="75000"/>
              <a:buFontTx/>
              <a:buChar char="■"/>
              <a:tabLst/>
            </a:pPr>
            <a:endParaRPr kumimoji="0" lang="en-BE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11033192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7AE2179-07F3-2348-BF7E-C6D9FDADF0A3}"/>
              </a:ext>
            </a:extLst>
          </p:cNvPr>
          <p:cNvSpPr/>
          <p:nvPr/>
        </p:nvSpPr>
        <p:spPr>
          <a:xfrm>
            <a:off x="0" y="83251"/>
            <a:ext cx="92583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chemeClr val="bg1"/>
                </a:solidFill>
                <a:latin typeface="+mj-lt"/>
              </a:rPr>
              <a:t>Spatial dialogue to resolve ambiguity when giving a command to a self-driving car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0D8FB1D-43C5-FA48-A1B1-991B640EF72F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BE" smtClean="0"/>
              <a:t>38</a:t>
            </a:fld>
            <a:endParaRPr lang="en-B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52DE52-6558-1470-F4D5-702B72FDC386}"/>
              </a:ext>
            </a:extLst>
          </p:cNvPr>
          <p:cNvSpPr txBox="1"/>
          <p:nvPr/>
        </p:nvSpPr>
        <p:spPr>
          <a:xfrm>
            <a:off x="563006" y="6136213"/>
            <a:ext cx="8106861" cy="9900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indent="0" algn="l">
              <a:buNone/>
            </a:pPr>
            <a:r>
              <a:rPr lang="en-GB" sz="1300" b="0" i="0" u="none" strike="noStrike" dirty="0">
                <a:solidFill>
                  <a:srgbClr val="2222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Thierry </a:t>
            </a:r>
            <a:r>
              <a:rPr lang="en-GB" sz="1300" b="0" i="0" u="none" strike="noStrike" dirty="0" err="1">
                <a:solidFill>
                  <a:srgbClr val="2222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Deruyttere</a:t>
            </a:r>
            <a:r>
              <a:rPr lang="en-GB" sz="1300" b="0" i="0" u="none" strike="noStrike" dirty="0">
                <a:solidFill>
                  <a:srgbClr val="2222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Victor </a:t>
            </a:r>
            <a:r>
              <a:rPr lang="en-GB" sz="1300" b="0" i="0" u="none" strike="noStrike" dirty="0" err="1">
                <a:solidFill>
                  <a:srgbClr val="2222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Milewski</a:t>
            </a:r>
            <a:r>
              <a:rPr lang="en-GB" sz="1300" b="0" i="0" u="none" strike="noStrike" dirty="0">
                <a:solidFill>
                  <a:srgbClr val="2222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1300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&amp;</a:t>
            </a:r>
            <a:r>
              <a:rPr lang="en-GB" sz="1300" b="0" i="0" u="none" strike="noStrike" dirty="0">
                <a:solidFill>
                  <a:srgbClr val="2222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Marie-Francine </a:t>
            </a:r>
            <a:r>
              <a:rPr lang="en-GB" sz="1300" b="0" i="0" u="none" strike="noStrike" dirty="0" err="1">
                <a:solidFill>
                  <a:srgbClr val="2222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Moens</a:t>
            </a:r>
            <a:r>
              <a:rPr lang="en-GB" sz="1300" b="0" i="0" u="none" strike="noStrike" dirty="0">
                <a:solidFill>
                  <a:srgbClr val="2222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(2021). Giving commands to a self-driving car: How to deal with uncertain situations?  </a:t>
            </a:r>
            <a:r>
              <a:rPr lang="en-GB" sz="1300" b="0" i="1" u="none" strike="noStrike" dirty="0">
                <a:solidFill>
                  <a:srgbClr val="2222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Engineering Applications of Artificial </a:t>
            </a:r>
            <a:r>
              <a:rPr lang="en-GB" sz="1300" i="1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GB" sz="1300" b="0" i="1" u="none" strike="noStrike" dirty="0">
                <a:solidFill>
                  <a:srgbClr val="2222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ntelligence</a:t>
            </a:r>
            <a:r>
              <a:rPr lang="en-GB" sz="1300" b="0" i="0" u="none" strike="noStrike" dirty="0">
                <a:solidFill>
                  <a:srgbClr val="2222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BE" sz="13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103, Art. No. 104257, 1-20. </a:t>
            </a:r>
            <a:endParaRPr lang="en-GB" sz="1300" b="0" i="0" u="none" strike="noStrike" dirty="0">
              <a:solidFill>
                <a:srgbClr val="222222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BB14E"/>
              </a:buClr>
              <a:buSzPct val="75000"/>
              <a:buFontTx/>
              <a:buChar char="■"/>
              <a:tabLst/>
            </a:pPr>
            <a:endParaRPr kumimoji="0" lang="en-BE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BA1DB1-3941-34CF-F109-9A4725327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4263" y="2476173"/>
            <a:ext cx="5394715" cy="2785076"/>
          </a:xfrm>
          <a:prstGeom prst="rect">
            <a:avLst/>
          </a:prstGeom>
        </p:spPr>
      </p:pic>
      <p:pic>
        <p:nvPicPr>
          <p:cNvPr id="5" name="Google Shape;351;p49">
            <a:extLst>
              <a:ext uri="{FF2B5EF4-FFF2-40B4-BE49-F238E27FC236}">
                <a16:creationId xmlns:a16="http://schemas.microsoft.com/office/drawing/2014/main" id="{F1D9A6E5-7CBA-50E8-7BB8-AB125A19E43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674" y="2186523"/>
            <a:ext cx="3504700" cy="40118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349;p49">
            <a:extLst>
              <a:ext uri="{FF2B5EF4-FFF2-40B4-BE49-F238E27FC236}">
                <a16:creationId xmlns:a16="http://schemas.microsoft.com/office/drawing/2014/main" id="{09F9DBFE-668C-15DE-14A0-8397AFA08283}"/>
              </a:ext>
            </a:extLst>
          </p:cNvPr>
          <p:cNvSpPr txBox="1"/>
          <p:nvPr/>
        </p:nvSpPr>
        <p:spPr>
          <a:xfrm>
            <a:off x="714435" y="766976"/>
            <a:ext cx="7709476" cy="1233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indent="0">
              <a:buNone/>
            </a:pPr>
            <a:r>
              <a:rPr lang="nl" sz="2000" dirty="0">
                <a:latin typeface="Tw Cen MT" panose="020B0602020104020603" pitchFamily="34" charset="77"/>
              </a:rPr>
              <a:t>How can we report back the uncertainty of the self-driving to the passenger? </a:t>
            </a:r>
            <a:r>
              <a:rPr lang="nl" sz="2000" dirty="0"/>
              <a:t>=&gt; </a:t>
            </a:r>
            <a:r>
              <a:rPr lang="nl" sz="2000" dirty="0">
                <a:latin typeface="Tw Cen MT" panose="020B0602020104020603" pitchFamily="34" charset="77"/>
              </a:rPr>
              <a:t>By generating sentences based on predicted attributes taking into account the features of other uncertain objects</a:t>
            </a:r>
            <a:endParaRPr sz="2000" dirty="0">
              <a:latin typeface="Tw Cen MT" panose="020B06020201040206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182859136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7AE2179-07F3-2348-BF7E-C6D9FDADF0A3}"/>
              </a:ext>
            </a:extLst>
          </p:cNvPr>
          <p:cNvSpPr/>
          <p:nvPr/>
        </p:nvSpPr>
        <p:spPr>
          <a:xfrm>
            <a:off x="0" y="72891"/>
            <a:ext cx="922542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chemeClr val="bg1"/>
                </a:solidFill>
                <a:latin typeface="+mj-lt"/>
              </a:rPr>
              <a:t>Spatial dialogue to resolve ambiguity when giving a command to a self-driving car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0D8FB1D-43C5-FA48-A1B1-991B640EF72F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BE" smtClean="0"/>
              <a:t>39</a:t>
            </a:fld>
            <a:endParaRPr lang="en-B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E4577A-9C5B-64BE-90CE-7F3F05E71002}"/>
              </a:ext>
            </a:extLst>
          </p:cNvPr>
          <p:cNvSpPr txBox="1"/>
          <p:nvPr/>
        </p:nvSpPr>
        <p:spPr>
          <a:xfrm>
            <a:off x="667807" y="4587567"/>
            <a:ext cx="7772400" cy="160556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BB14E"/>
              </a:buClr>
              <a:buSzPct val="75000"/>
              <a:buFontTx/>
              <a:buChar char="■"/>
              <a:tabLst/>
            </a:pPr>
            <a:r>
              <a:rPr kumimoji="0" lang="en-BE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Based on the generated referring expression of an ambiguous object, a question is built and posed to the passenger</a:t>
            </a: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BB14E"/>
              </a:buClr>
              <a:buSzPct val="75000"/>
              <a:buFontTx/>
              <a:buChar char="■"/>
              <a:tabLst/>
            </a:pPr>
            <a:r>
              <a:rPr lang="en-BE" sz="1800" dirty="0"/>
              <a:t>If passengers answer the question correctly (which we assume if mostly the case), </a:t>
            </a:r>
            <a:r>
              <a:rPr lang="en-GB" sz="1800" dirty="0"/>
              <a:t>a 9% absolute increase in terms of 𝐼𝑜𝑈.5 for referred object detection is achieved</a:t>
            </a:r>
            <a:endParaRPr kumimoji="0" lang="en-BE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52DE52-6558-1470-F4D5-702B72FDC386}"/>
              </a:ext>
            </a:extLst>
          </p:cNvPr>
          <p:cNvSpPr txBox="1"/>
          <p:nvPr/>
        </p:nvSpPr>
        <p:spPr>
          <a:xfrm>
            <a:off x="563006" y="6136213"/>
            <a:ext cx="8106861" cy="9900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indent="0" algn="l">
              <a:buNone/>
            </a:pPr>
            <a:r>
              <a:rPr lang="en-GB" sz="1300" b="0" i="0" u="none" strike="noStrike" dirty="0">
                <a:solidFill>
                  <a:srgbClr val="2222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Thierry </a:t>
            </a:r>
            <a:r>
              <a:rPr lang="en-GB" sz="1300" b="0" i="0" u="none" strike="noStrike" dirty="0" err="1">
                <a:solidFill>
                  <a:srgbClr val="2222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Deruyttere</a:t>
            </a:r>
            <a:r>
              <a:rPr lang="en-GB" sz="1300" b="0" i="0" u="none" strike="noStrike" dirty="0">
                <a:solidFill>
                  <a:srgbClr val="2222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Victor </a:t>
            </a:r>
            <a:r>
              <a:rPr lang="en-GB" sz="1300" b="0" i="0" u="none" strike="noStrike" dirty="0" err="1">
                <a:solidFill>
                  <a:srgbClr val="2222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Milewski</a:t>
            </a:r>
            <a:r>
              <a:rPr lang="en-GB" sz="1300" b="0" i="0" u="none" strike="noStrike" dirty="0">
                <a:solidFill>
                  <a:srgbClr val="2222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1300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&amp;</a:t>
            </a:r>
            <a:r>
              <a:rPr lang="en-GB" sz="1300" b="0" i="0" u="none" strike="noStrike" dirty="0">
                <a:solidFill>
                  <a:srgbClr val="2222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Marie-Francine </a:t>
            </a:r>
            <a:r>
              <a:rPr lang="en-GB" sz="1300" b="0" i="0" u="none" strike="noStrike" dirty="0" err="1">
                <a:solidFill>
                  <a:srgbClr val="2222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Moens</a:t>
            </a:r>
            <a:r>
              <a:rPr lang="en-GB" sz="1300" b="0" i="0" u="none" strike="noStrike" dirty="0">
                <a:solidFill>
                  <a:srgbClr val="2222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(2021). Giving commands to a self-driving car: How to deal with uncertain situations?  </a:t>
            </a:r>
            <a:r>
              <a:rPr lang="en-GB" sz="1300" b="0" i="1" u="none" strike="noStrike" dirty="0">
                <a:solidFill>
                  <a:srgbClr val="2222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Engineering Applications of Artificial </a:t>
            </a:r>
            <a:r>
              <a:rPr lang="en-GB" sz="1300" i="1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GB" sz="1300" b="0" i="1" u="none" strike="noStrike" dirty="0">
                <a:solidFill>
                  <a:srgbClr val="2222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ntelligence</a:t>
            </a:r>
            <a:r>
              <a:rPr lang="en-GB" sz="1300" b="0" i="0" u="none" strike="noStrike" dirty="0">
                <a:solidFill>
                  <a:srgbClr val="2222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BE" sz="13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103, Art. No. 104257, 1-20. </a:t>
            </a:r>
            <a:endParaRPr lang="en-GB" sz="1300" b="0" i="0" u="none" strike="noStrike" dirty="0">
              <a:solidFill>
                <a:srgbClr val="222222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BB14E"/>
              </a:buClr>
              <a:buSzPct val="75000"/>
              <a:buFontTx/>
              <a:buChar char="■"/>
              <a:tabLst/>
            </a:pPr>
            <a:endParaRPr kumimoji="0" lang="en-BE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F33C05D2-6547-A4AA-8AC5-C606D988CE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006" y="1421483"/>
            <a:ext cx="7772400" cy="3101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892064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6E9DE643-3F23-8E4E-BEB6-1F60B9DA9C76}"/>
              </a:ext>
            </a:extLst>
          </p:cNvPr>
          <p:cNvSpPr txBox="1">
            <a:spLocks/>
          </p:cNvSpPr>
          <p:nvPr/>
        </p:nvSpPr>
        <p:spPr>
          <a:xfrm>
            <a:off x="8125803" y="6611779"/>
            <a:ext cx="914401" cy="246221"/>
          </a:xfrm>
          <a:prstGeom prst="rect">
            <a:avLst/>
          </a:prstGeom>
          <a:ln w="12700">
            <a:miter lim="400000"/>
          </a:ln>
        </p:spPr>
        <p:txBody>
          <a:bodyPr lIns="45719" rIns="45719" anchor="b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merican Typewriter"/>
                <a:ea typeface="American Typewriter"/>
                <a:cs typeface="American Typewriter"/>
                <a:sym typeface="American Typewriter"/>
              </a:defRPr>
            </a:lvl1pPr>
            <a:lvl2pPr marL="800100" marR="0" indent="-342900" algn="l" defTabSz="914400" rtl="0" fontAlgn="auto" latinLnBrk="0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BB14E"/>
              </a:buClr>
              <a:buSzPct val="80000"/>
              <a:buFontTx/>
              <a:buChar char="◻"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1219200" marR="0" indent="-304800" algn="l" defTabSz="914400" rtl="0" fontAlgn="auto" latinLnBrk="0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BB14E"/>
              </a:buClr>
              <a:buSzPct val="65000"/>
              <a:buFontTx/>
              <a:buChar char="■"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1714500" marR="0" indent="-342900" algn="l" defTabSz="914400" rtl="0" fontAlgn="auto" latinLnBrk="0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BB14E"/>
              </a:buClr>
              <a:buSzPct val="70000"/>
              <a:buFontTx/>
              <a:buChar char="◻"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2171700" marR="0" indent="-342900" algn="l" defTabSz="914400" rtl="0" fontAlgn="auto" latinLnBrk="0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BB14E"/>
              </a:buClr>
              <a:buSzPct val="100000"/>
              <a:buFontTx/>
              <a:buChar char="▪"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2628900" marR="0" indent="-342900" algn="l" defTabSz="914400" rtl="0" fontAlgn="auto" latinLnBrk="0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BB14E"/>
              </a:buClr>
              <a:buSzPct val="100000"/>
              <a:buFontTx/>
              <a:buChar char="▪"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3086100" marR="0" indent="-342900" algn="l" defTabSz="914400" rtl="0" fontAlgn="auto" latinLnBrk="0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BB14E"/>
              </a:buClr>
              <a:buSzPct val="100000"/>
              <a:buFontTx/>
              <a:buChar char="▪"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3543300" marR="0" indent="-342900" algn="l" defTabSz="914400" rtl="0" fontAlgn="auto" latinLnBrk="0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BB14E"/>
              </a:buClr>
              <a:buSzPct val="100000"/>
              <a:buFontTx/>
              <a:buChar char="▪"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4000500" marR="0" indent="-342900" algn="l" defTabSz="914400" rtl="0" fontAlgn="auto" latinLnBrk="0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BB14E"/>
              </a:buClr>
              <a:buSzPct val="100000"/>
              <a:buFontTx/>
              <a:buChar char="▪"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86CB4B4D-7CA3-9044-876B-883B54F8677D}" type="slidenum">
              <a:rPr lang="en-BE" sz="1000" smtClean="0">
                <a:latin typeface="Calibri" panose="020F0502020204030204" pitchFamily="34" charset="0"/>
                <a:cs typeface="Calibri" panose="020F0502020204030204" pitchFamily="34" charset="0"/>
              </a:rPr>
              <a:pPr/>
              <a:t>4</a:t>
            </a:fld>
            <a:endParaRPr lang="en-BE" sz="10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8E3A45-F534-4FB4-1E37-D7DCFC4C6A1B}"/>
              </a:ext>
            </a:extLst>
          </p:cNvPr>
          <p:cNvSpPr txBox="1"/>
          <p:nvPr/>
        </p:nvSpPr>
        <p:spPr>
          <a:xfrm>
            <a:off x="594360" y="240030"/>
            <a:ext cx="6848989" cy="61811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BB14E"/>
              </a:buClr>
              <a:buSzPct val="75000"/>
              <a:buNone/>
              <a:tabLst/>
            </a:pPr>
            <a:r>
              <a:rPr kumimoji="0" lang="en-BE" sz="30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Calibri"/>
                <a:cs typeface="Calibri"/>
                <a:sym typeface="Calibri"/>
              </a:rPr>
              <a:t>Learning from text: language models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D294B2-F55B-74C0-FFE8-8ADAC50D67D4}"/>
              </a:ext>
            </a:extLst>
          </p:cNvPr>
          <p:cNvSpPr txBox="1"/>
          <p:nvPr/>
        </p:nvSpPr>
        <p:spPr>
          <a:xfrm>
            <a:off x="800100" y="1358295"/>
            <a:ext cx="7623810" cy="8309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dirty="0">
                <a:latin typeface="Tw Cen MT" panose="020B0602020104020603" pitchFamily="34" charset="77"/>
              </a:rPr>
              <a:t>Pre-trained language model (e.g., trained on Wikipedia </a:t>
            </a:r>
            <a:r>
              <a:rPr lang="en-US" b="1" dirty="0">
                <a:solidFill>
                  <a:srgbClr val="0B41BE"/>
                </a:solidFill>
                <a:latin typeface="Tw Cen MT" panose="020B0602020104020603" pitchFamily="34" charset="77"/>
              </a:rPr>
              <a:t>texts</a:t>
            </a:r>
            <a:r>
              <a:rPr lang="en-US" dirty="0">
                <a:latin typeface="Tw Cen MT" panose="020B0602020104020603" pitchFamily="34" charset="77"/>
              </a:rPr>
              <a:t>) act as a knowledge storage</a:t>
            </a:r>
            <a:endParaRPr lang="en-US" b="1" dirty="0">
              <a:solidFill>
                <a:srgbClr val="C00000"/>
              </a:solidFill>
            </a:endParaRP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8587C87D-879F-1629-F69F-D100BE3114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0" y="2847975"/>
            <a:ext cx="7086600" cy="263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706159"/>
      </p:ext>
    </p:extLst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7AE2179-07F3-2348-BF7E-C6D9FDADF0A3}"/>
              </a:ext>
            </a:extLst>
          </p:cNvPr>
          <p:cNvSpPr/>
          <p:nvPr/>
        </p:nvSpPr>
        <p:spPr>
          <a:xfrm>
            <a:off x="457200" y="92074"/>
            <a:ext cx="8229600" cy="15081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pPr marL="0" indent="0">
              <a:spcBef>
                <a:spcPts val="0"/>
              </a:spcBef>
              <a:spcAft>
                <a:spcPts val="600"/>
              </a:spcAft>
              <a:buClrTx/>
              <a:buSzTx/>
              <a:buNone/>
            </a:pPr>
            <a:endParaRPr lang="en-US" sz="2800" dirty="0">
              <a:solidFill>
                <a:srgbClr val="52BDEC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4" name="Google Shape;820;p76">
            <a:extLst>
              <a:ext uri="{FF2B5EF4-FFF2-40B4-BE49-F238E27FC236}">
                <a16:creationId xmlns:a16="http://schemas.microsoft.com/office/drawing/2014/main" id="{464EFC7F-071A-AA65-35E5-F3BDBBA39991}"/>
              </a:ext>
            </a:extLst>
          </p:cNvPr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540000" y="2083702"/>
            <a:ext cx="8334000" cy="293773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821;p76">
            <a:extLst>
              <a:ext uri="{FF2B5EF4-FFF2-40B4-BE49-F238E27FC236}">
                <a16:creationId xmlns:a16="http://schemas.microsoft.com/office/drawing/2014/main" id="{D6A447F1-41E8-FC16-2722-D87BEBB50394}"/>
              </a:ext>
            </a:extLst>
          </p:cNvPr>
          <p:cNvSpPr txBox="1"/>
          <p:nvPr/>
        </p:nvSpPr>
        <p:spPr>
          <a:xfrm>
            <a:off x="-63200" y="5857510"/>
            <a:ext cx="9540400" cy="1000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indent="0">
              <a:lnSpc>
                <a:spcPct val="115000"/>
              </a:lnSpc>
              <a:buNone/>
            </a:pPr>
            <a:r>
              <a:rPr lang="en-BE" sz="13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Grujicic,</a:t>
            </a:r>
            <a:r>
              <a:rPr lang="en-US" sz="13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13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Dusan</a:t>
            </a:r>
            <a:r>
              <a:rPr lang="en-US" sz="13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</a:t>
            </a:r>
            <a:r>
              <a:rPr lang="en-BE" sz="13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Deruyttere,</a:t>
            </a:r>
            <a:r>
              <a:rPr lang="en-US" sz="13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Thierry, </a:t>
            </a:r>
            <a:r>
              <a:rPr lang="en-US" sz="13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Moens</a:t>
            </a:r>
            <a:r>
              <a:rPr lang="en-US" sz="13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Marie-F</a:t>
            </a:r>
            <a:r>
              <a:rPr lang="en-US" sz="13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rancine</a:t>
            </a:r>
            <a:r>
              <a:rPr lang="en-US" sz="13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&amp; </a:t>
            </a:r>
            <a:r>
              <a:rPr lang="en-BE" sz="13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Blaschko</a:t>
            </a:r>
            <a:r>
              <a:rPr lang="en-US" sz="13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Matthew B. (2022). </a:t>
            </a:r>
            <a:r>
              <a:rPr lang="en-BE" sz="13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Predicting Physical World Destinations for Commands Given to Self-Driving Cars. </a:t>
            </a:r>
            <a:r>
              <a:rPr lang="en-US" sz="13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In </a:t>
            </a:r>
            <a:r>
              <a:rPr lang="en-US" sz="1300" i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Proceedings of the </a:t>
            </a:r>
            <a:r>
              <a:rPr lang="en-BE" sz="1300" i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Thirty-Sixth AAAI Conference on Artificial Intelligence </a:t>
            </a:r>
            <a:r>
              <a:rPr lang="en-US" sz="13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(</a:t>
            </a:r>
            <a:r>
              <a:rPr lang="en-BE" sz="13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AAAI 2022</a:t>
            </a:r>
            <a:r>
              <a:rPr lang="en-US" sz="13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) (pp.</a:t>
            </a:r>
            <a:r>
              <a:rPr lang="en-US" sz="13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BE" sz="13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715-725</a:t>
            </a:r>
            <a:r>
              <a:rPr lang="en-US" sz="13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). AAAI.</a:t>
            </a:r>
            <a:r>
              <a:rPr lang="en-BE" sz="13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sz="13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7FAF8D-178C-5C47-72EA-2BA1C3551CC8}"/>
              </a:ext>
            </a:extLst>
          </p:cNvPr>
          <p:cNvSpPr txBox="1"/>
          <p:nvPr/>
        </p:nvSpPr>
        <p:spPr>
          <a:xfrm>
            <a:off x="294322" y="230911"/>
            <a:ext cx="7775257" cy="5232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indent="0">
              <a:buNone/>
            </a:pPr>
            <a:r>
              <a:rPr lang="nl" sz="2800" b="1" dirty="0">
                <a:solidFill>
                  <a:schemeClr val="bg1"/>
                </a:solidFill>
                <a:latin typeface="+mj-ea"/>
                <a:ea typeface="+mj-ea"/>
              </a:rPr>
              <a:t>Destination and trajectory prediction</a:t>
            </a:r>
            <a:endParaRPr lang="en-BE" sz="28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51305ED4-9BEC-8265-057B-DA7ACE5DE399}"/>
              </a:ext>
            </a:extLst>
          </p:cNvPr>
          <p:cNvSpPr txBox="1">
            <a:spLocks/>
          </p:cNvSpPr>
          <p:nvPr/>
        </p:nvSpPr>
        <p:spPr>
          <a:xfrm>
            <a:off x="8125803" y="6611779"/>
            <a:ext cx="914401" cy="246221"/>
          </a:xfrm>
          <a:prstGeom prst="rect">
            <a:avLst/>
          </a:prstGeom>
          <a:ln w="12700">
            <a:miter lim="400000"/>
          </a:ln>
        </p:spPr>
        <p:txBody>
          <a:bodyPr lIns="45719" rIns="45719" anchor="b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merican Typewriter"/>
                <a:ea typeface="American Typewriter"/>
                <a:cs typeface="American Typewriter"/>
                <a:sym typeface="American Typewriter"/>
              </a:defRPr>
            </a:lvl1pPr>
            <a:lvl2pPr marL="800100" marR="0" indent="-342900" algn="l" defTabSz="914400" rtl="0" fontAlgn="auto" latinLnBrk="0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BB14E"/>
              </a:buClr>
              <a:buSzPct val="80000"/>
              <a:buFontTx/>
              <a:buChar char="◻"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1219200" marR="0" indent="-304800" algn="l" defTabSz="914400" rtl="0" fontAlgn="auto" latinLnBrk="0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BB14E"/>
              </a:buClr>
              <a:buSzPct val="65000"/>
              <a:buFontTx/>
              <a:buChar char="■"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1714500" marR="0" indent="-342900" algn="l" defTabSz="914400" rtl="0" fontAlgn="auto" latinLnBrk="0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BB14E"/>
              </a:buClr>
              <a:buSzPct val="70000"/>
              <a:buFontTx/>
              <a:buChar char="◻"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2171700" marR="0" indent="-342900" algn="l" defTabSz="914400" rtl="0" fontAlgn="auto" latinLnBrk="0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BB14E"/>
              </a:buClr>
              <a:buSzPct val="100000"/>
              <a:buFontTx/>
              <a:buChar char="▪"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2628900" marR="0" indent="-342900" algn="l" defTabSz="914400" rtl="0" fontAlgn="auto" latinLnBrk="0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BB14E"/>
              </a:buClr>
              <a:buSzPct val="100000"/>
              <a:buFontTx/>
              <a:buChar char="▪"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3086100" marR="0" indent="-342900" algn="l" defTabSz="914400" rtl="0" fontAlgn="auto" latinLnBrk="0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BB14E"/>
              </a:buClr>
              <a:buSzPct val="100000"/>
              <a:buFontTx/>
              <a:buChar char="▪"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3543300" marR="0" indent="-342900" algn="l" defTabSz="914400" rtl="0" fontAlgn="auto" latinLnBrk="0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BB14E"/>
              </a:buClr>
              <a:buSzPct val="100000"/>
              <a:buFontTx/>
              <a:buChar char="▪"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4000500" marR="0" indent="-342900" algn="l" defTabSz="914400" rtl="0" fontAlgn="auto" latinLnBrk="0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BB14E"/>
              </a:buClr>
              <a:buSzPct val="100000"/>
              <a:buFontTx/>
              <a:buChar char="▪"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86CB4B4D-7CA3-9044-876B-883B54F8677D}" type="slidenum">
              <a:rPr lang="en-BE" sz="1000" smtClean="0">
                <a:latin typeface="Calibri" panose="020F0502020204030204" pitchFamily="34" charset="0"/>
                <a:cs typeface="Calibri" panose="020F0502020204030204" pitchFamily="34" charset="0"/>
              </a:rPr>
              <a:pPr/>
              <a:t>40</a:t>
            </a:fld>
            <a:endParaRPr lang="en-BE" sz="10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0910373"/>
      </p:ext>
    </p:extLst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BA6FF-D464-3249-B154-D0413BAE3F2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7733" y="25400"/>
            <a:ext cx="8229600" cy="990600"/>
          </a:xfrm>
        </p:spPr>
        <p:txBody>
          <a:bodyPr/>
          <a:lstStyle/>
          <a:p>
            <a:r>
              <a:rPr lang="en-US" sz="3000" b="1" dirty="0">
                <a:solidFill>
                  <a:schemeClr val="bg1"/>
                </a:solidFill>
                <a:latin typeface="+mj-lt"/>
              </a:rPr>
              <a:t>Reasoning in physical space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B6BC9C-E926-2343-A3EC-EC2EDB9CD4D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75345" y="1219200"/>
            <a:ext cx="8229600" cy="563880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above approaches allow reasoning in the physical space (2D or 3D): is useful in processing human-machine communications: e.g., 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Communications with robots and autonomous vehicles: inference of additional spatial information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Still large potential for learning from video data coupled with language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lvl="1" indent="0">
              <a:buNone/>
            </a:pPr>
            <a:endParaRPr lang="en-US" sz="2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When to reason in the language space (use of spatial ontology) and when in the physical space is an interesting research question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Both methods are transparent for humans and contribute to the explainability of the models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C48AB9-0B7E-664E-A032-6B5FC68FCCA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BE" smtClean="0"/>
              <a:t>41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420486447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6E9DE643-3F23-8E4E-BEB6-1F60B9DA9C76}"/>
              </a:ext>
            </a:extLst>
          </p:cNvPr>
          <p:cNvSpPr txBox="1">
            <a:spLocks/>
          </p:cNvSpPr>
          <p:nvPr/>
        </p:nvSpPr>
        <p:spPr>
          <a:xfrm>
            <a:off x="8125803" y="6611779"/>
            <a:ext cx="914401" cy="246221"/>
          </a:xfrm>
          <a:prstGeom prst="rect">
            <a:avLst/>
          </a:prstGeom>
          <a:ln w="12700">
            <a:miter lim="400000"/>
          </a:ln>
        </p:spPr>
        <p:txBody>
          <a:bodyPr lIns="45719" rIns="45719" anchor="b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merican Typewriter"/>
                <a:ea typeface="American Typewriter"/>
                <a:cs typeface="American Typewriter"/>
                <a:sym typeface="American Typewriter"/>
              </a:defRPr>
            </a:lvl1pPr>
            <a:lvl2pPr marL="800100" marR="0" indent="-342900" algn="l" defTabSz="914400" rtl="0" fontAlgn="auto" latinLnBrk="0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BB14E"/>
              </a:buClr>
              <a:buSzPct val="80000"/>
              <a:buFontTx/>
              <a:buChar char="◻"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1219200" marR="0" indent="-304800" algn="l" defTabSz="914400" rtl="0" fontAlgn="auto" latinLnBrk="0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BB14E"/>
              </a:buClr>
              <a:buSzPct val="65000"/>
              <a:buFontTx/>
              <a:buChar char="■"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1714500" marR="0" indent="-342900" algn="l" defTabSz="914400" rtl="0" fontAlgn="auto" latinLnBrk="0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BB14E"/>
              </a:buClr>
              <a:buSzPct val="70000"/>
              <a:buFontTx/>
              <a:buChar char="◻"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2171700" marR="0" indent="-342900" algn="l" defTabSz="914400" rtl="0" fontAlgn="auto" latinLnBrk="0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BB14E"/>
              </a:buClr>
              <a:buSzPct val="100000"/>
              <a:buFontTx/>
              <a:buChar char="▪"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2628900" marR="0" indent="-342900" algn="l" defTabSz="914400" rtl="0" fontAlgn="auto" latinLnBrk="0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BB14E"/>
              </a:buClr>
              <a:buSzPct val="100000"/>
              <a:buFontTx/>
              <a:buChar char="▪"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3086100" marR="0" indent="-342900" algn="l" defTabSz="914400" rtl="0" fontAlgn="auto" latinLnBrk="0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BB14E"/>
              </a:buClr>
              <a:buSzPct val="100000"/>
              <a:buFontTx/>
              <a:buChar char="▪"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3543300" marR="0" indent="-342900" algn="l" defTabSz="914400" rtl="0" fontAlgn="auto" latinLnBrk="0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BB14E"/>
              </a:buClr>
              <a:buSzPct val="100000"/>
              <a:buFontTx/>
              <a:buChar char="▪"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4000500" marR="0" indent="-342900" algn="l" defTabSz="914400" rtl="0" fontAlgn="auto" latinLnBrk="0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BB14E"/>
              </a:buClr>
              <a:buSzPct val="100000"/>
              <a:buFontTx/>
              <a:buChar char="▪"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86CB4B4D-7CA3-9044-876B-883B54F8677D}" type="slidenum">
              <a:rPr lang="en-BE" sz="1000" smtClean="0">
                <a:latin typeface="Calibri" panose="020F0502020204030204" pitchFamily="34" charset="0"/>
                <a:cs typeface="Calibri" panose="020F0502020204030204" pitchFamily="34" charset="0"/>
              </a:rPr>
              <a:pPr/>
              <a:t>5</a:t>
            </a:fld>
            <a:endParaRPr lang="en-BE" sz="10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8E3A45-F534-4FB4-1E37-D7DCFC4C6A1B}"/>
              </a:ext>
            </a:extLst>
          </p:cNvPr>
          <p:cNvSpPr txBox="1"/>
          <p:nvPr/>
        </p:nvSpPr>
        <p:spPr>
          <a:xfrm>
            <a:off x="594360" y="240030"/>
            <a:ext cx="4774703" cy="61811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BB14E"/>
              </a:buClr>
              <a:buSzPct val="75000"/>
              <a:buNone/>
              <a:tabLst/>
            </a:pPr>
            <a:r>
              <a:rPr kumimoji="0" lang="en-BE" sz="30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Calibri"/>
                <a:cs typeface="Calibri"/>
                <a:sym typeface="Calibri"/>
              </a:rPr>
              <a:t>Learning from </a:t>
            </a:r>
            <a:r>
              <a:rPr lang="en-BE" sz="3000" b="1" dirty="0">
                <a:solidFill>
                  <a:schemeClr val="bg1"/>
                </a:solidFill>
                <a:latin typeface="+mj-lt"/>
              </a:rPr>
              <a:t>visual data</a:t>
            </a:r>
            <a:endParaRPr kumimoji="0" lang="en-BE" sz="30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j-lt"/>
              <a:ea typeface="Calibri"/>
              <a:cs typeface="Calibri"/>
              <a:sym typeface="Calibri"/>
            </a:endParaRPr>
          </a:p>
        </p:txBody>
      </p:sp>
      <p:pic>
        <p:nvPicPr>
          <p:cNvPr id="2" name="Content Placeholder 1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F0939FC-94B6-BB9E-6A86-EE6AEA832F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000" y="2256385"/>
            <a:ext cx="8280797" cy="234523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B05C72D-78D4-3683-C71C-F1AADB2EB025}"/>
              </a:ext>
            </a:extLst>
          </p:cNvPr>
          <p:cNvSpPr txBox="1"/>
          <p:nvPr/>
        </p:nvSpPr>
        <p:spPr>
          <a:xfrm>
            <a:off x="3509011" y="4819304"/>
            <a:ext cx="4297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Tw Cen MT" panose="020B0602020104020603" pitchFamily="34" charset="77"/>
              </a:rPr>
              <a:t>with pointwise mutual information statistic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BED853-E4D0-4AD3-D347-BB90CB85DE65}"/>
              </a:ext>
            </a:extLst>
          </p:cNvPr>
          <p:cNvSpPr txBox="1"/>
          <p:nvPr/>
        </p:nvSpPr>
        <p:spPr>
          <a:xfrm>
            <a:off x="594360" y="5909022"/>
            <a:ext cx="8427686" cy="9412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GB" sz="1300" b="0" i="0" u="none" strike="noStrike" dirty="0">
                <a:solidFill>
                  <a:srgbClr val="21252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Mark </a:t>
            </a:r>
            <a:r>
              <a:rPr lang="en-GB" sz="1300" b="0" i="0" u="none" strike="noStrike" dirty="0" err="1">
                <a:solidFill>
                  <a:srgbClr val="21252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Yatskar</a:t>
            </a:r>
            <a:r>
              <a:rPr lang="en-GB" sz="1300" b="0" i="0" u="none" strike="noStrike" dirty="0">
                <a:solidFill>
                  <a:srgbClr val="21252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Vicente Ordonez, and Ali Farhadi (2016). Stating the Obvious: Extracting Visual Common Sense Knowledge. In </a:t>
            </a:r>
            <a:r>
              <a:rPr lang="en-GB" sz="1300" b="0" i="1" u="none" strike="noStrike" dirty="0">
                <a:solidFill>
                  <a:srgbClr val="21252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Proceedings of the 2016 Conference of the North American Chapter of the Association for Computational Linguistics: Human Language Technologies</a:t>
            </a:r>
            <a:r>
              <a:rPr lang="en-GB" sz="1300" dirty="0">
                <a:solidFill>
                  <a:srgbClr val="21252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(pp. </a:t>
            </a:r>
            <a:r>
              <a:rPr lang="en-GB" sz="1300" b="0" i="0" u="none" strike="noStrike" dirty="0">
                <a:solidFill>
                  <a:srgbClr val="21252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193–198). ACL.</a:t>
            </a:r>
          </a:p>
          <a:p>
            <a:pPr marL="0" indent="0">
              <a:buNone/>
            </a:pPr>
            <a:endParaRPr lang="en-US" sz="1200" dirty="0">
              <a:latin typeface="Tw Cen MT" panose="020B06020201040206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683878258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70001" y="134088"/>
            <a:ext cx="8334000" cy="675000"/>
          </a:xfrm>
        </p:spPr>
        <p:txBody>
          <a:bodyPr>
            <a:normAutofit/>
          </a:bodyPr>
          <a:lstStyle/>
          <a:p>
            <a:r>
              <a:rPr lang="en-US" sz="3000" b="1" dirty="0">
                <a:solidFill>
                  <a:schemeClr val="bg1"/>
                </a:solidFill>
                <a:latin typeface="+mj-ea"/>
                <a:ea typeface="+mj-ea"/>
                <a:cs typeface="+mj-cs"/>
              </a:rPr>
              <a:t>Learning spatial commonsense knowledge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540000" y="2213970"/>
            <a:ext cx="8334000" cy="802784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indent="0">
              <a:buNone/>
            </a:pPr>
            <a:endParaRPr lang="en-US" i="1" dirty="0">
              <a:solidFill>
                <a:srgbClr val="FF0000"/>
              </a:solidFill>
              <a:latin typeface="Tw Cen MT" charset="0"/>
              <a:ea typeface="Tw Cen MT" charset="0"/>
              <a:cs typeface="Tw Cen MT" charset="0"/>
            </a:endParaRPr>
          </a:p>
          <a:p>
            <a:pPr marL="0" indent="0">
              <a:buNone/>
            </a:pPr>
            <a:r>
              <a:rPr lang="en-US" i="1" dirty="0">
                <a:solidFill>
                  <a:srgbClr val="FF0000"/>
                </a:solidFill>
                <a:latin typeface="Tw Cen MT" charset="0"/>
                <a:ea typeface="Tw Cen MT" charset="0"/>
                <a:cs typeface="Tw Cen MT" charset="0"/>
              </a:rPr>
              <a:t> </a:t>
            </a:r>
            <a:endParaRPr lang="en-US" sz="1800" dirty="0">
              <a:latin typeface="Tw Cen MT" charset="0"/>
              <a:ea typeface="Tw Cen MT" charset="0"/>
              <a:cs typeface="Tw Cen MT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5824" y="2213970"/>
            <a:ext cx="1226176" cy="113991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DE80B5B-5C88-9839-18C4-369C2A65F1B2}"/>
              </a:ext>
            </a:extLst>
          </p:cNvPr>
          <p:cNvSpPr/>
          <p:nvPr/>
        </p:nvSpPr>
        <p:spPr>
          <a:xfrm>
            <a:off x="7220923" y="1576923"/>
            <a:ext cx="18950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>
              <a:buNone/>
            </a:pPr>
            <a:r>
              <a:rPr lang="en-US" sz="1800" i="1" dirty="0">
                <a:solidFill>
                  <a:srgbClr val="FF0000"/>
                </a:solidFill>
                <a:latin typeface="Tw Cen MT" charset="0"/>
                <a:ea typeface="Tw Cen MT" charset="0"/>
                <a:cs typeface="Tw Cen MT" charset="0"/>
              </a:rPr>
              <a:t>A girl rides a horse</a:t>
            </a:r>
            <a:endParaRPr lang="en-US" sz="1800" dirty="0"/>
          </a:p>
        </p:txBody>
      </p:sp>
      <p:sp>
        <p:nvSpPr>
          <p:cNvPr id="7" name="Google Shape;392;p66">
            <a:extLst>
              <a:ext uri="{FF2B5EF4-FFF2-40B4-BE49-F238E27FC236}">
                <a16:creationId xmlns:a16="http://schemas.microsoft.com/office/drawing/2014/main" id="{A20434E0-302C-FB72-8CD8-03E16EFEF3A4}"/>
              </a:ext>
            </a:extLst>
          </p:cNvPr>
          <p:cNvSpPr txBox="1">
            <a:spLocks/>
          </p:cNvSpPr>
          <p:nvPr/>
        </p:nvSpPr>
        <p:spPr>
          <a:xfrm>
            <a:off x="455885" y="2560134"/>
            <a:ext cx="7855744" cy="2562225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/>
              <a:buChar char="•"/>
              <a:defRPr sz="24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24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20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9794" indent="-129794" defTabSz="667512">
              <a:lnSpc>
                <a:spcPct val="90000"/>
              </a:lnSpc>
              <a:buClr>
                <a:srgbClr val="000000"/>
              </a:buClr>
              <a:buSzPts val="1700"/>
              <a:defRPr sz="1752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pPr>
            <a:r>
              <a:rPr lang="en-GB" sz="1800" dirty="0">
                <a:solidFill>
                  <a:srgbClr val="000000"/>
                </a:solidFill>
                <a:latin typeface="Calibri" panose="020F0502020204030204" pitchFamily="34" charset="0"/>
                <a:ea typeface="Twentieth Century"/>
                <a:cs typeface="Calibri" panose="020F0502020204030204" pitchFamily="34" charset="0"/>
                <a:sym typeface="Twentieth Century"/>
              </a:rPr>
              <a:t>We propose the task of:</a:t>
            </a:r>
            <a:endParaRPr lang="en-GB" sz="1800" dirty="0">
              <a:solidFill>
                <a:srgbClr val="000000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</a:endParaRPr>
          </a:p>
          <a:p>
            <a:pPr marL="317531" lvl="1" indent="-129794" defTabSz="667512">
              <a:lnSpc>
                <a:spcPct val="90000"/>
              </a:lnSpc>
              <a:spcBef>
                <a:spcPts val="225"/>
              </a:spcBef>
              <a:buClr>
                <a:srgbClr val="000000"/>
              </a:buClr>
              <a:buSzPts val="1700"/>
              <a:defRPr sz="1752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pPr>
            <a:r>
              <a:rPr lang="en-GB" sz="1800" dirty="0">
                <a:solidFill>
                  <a:srgbClr val="000000"/>
                </a:solidFill>
                <a:latin typeface="Calibri" panose="020F0502020204030204" pitchFamily="34" charset="0"/>
                <a:ea typeface="Twentieth Century"/>
                <a:cs typeface="Calibri" panose="020F0502020204030204" pitchFamily="34" charset="0"/>
                <a:sym typeface="Twentieth Century"/>
              </a:rPr>
              <a:t>Given a structured text input of the form (Subject, Relationship, Object) = (S,R,O)</a:t>
            </a:r>
            <a:endParaRPr lang="en-GB" sz="1800" dirty="0">
              <a:solidFill>
                <a:srgbClr val="000000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</a:endParaRPr>
          </a:p>
          <a:p>
            <a:pPr marL="317531" lvl="1" indent="-129794" defTabSz="667512">
              <a:lnSpc>
                <a:spcPct val="90000"/>
              </a:lnSpc>
              <a:spcBef>
                <a:spcPts val="225"/>
              </a:spcBef>
              <a:buClr>
                <a:srgbClr val="000000"/>
              </a:buClr>
              <a:buSzPts val="1700"/>
              <a:defRPr sz="1752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pPr>
            <a:r>
              <a:rPr lang="en-GB" sz="1800" dirty="0">
                <a:solidFill>
                  <a:srgbClr val="000000"/>
                </a:solidFill>
                <a:latin typeface="Calibri" panose="020F0502020204030204" pitchFamily="34" charset="0"/>
                <a:ea typeface="Twentieth Century"/>
                <a:cs typeface="Calibri" panose="020F0502020204030204" pitchFamily="34" charset="0"/>
                <a:sym typeface="Twentieth Century"/>
              </a:rPr>
              <a:t>Predict the 2D relative spatial arrangement of two objects (output)</a:t>
            </a:r>
            <a:endParaRPr lang="en-GB" sz="1800" dirty="0">
              <a:solidFill>
                <a:srgbClr val="000000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</a:endParaRPr>
          </a:p>
          <a:p>
            <a:pPr marL="129794" indent="-129794" defTabSz="667512">
              <a:lnSpc>
                <a:spcPct val="90000"/>
              </a:lnSpc>
              <a:spcBef>
                <a:spcPts val="525"/>
              </a:spcBef>
              <a:buClr>
                <a:srgbClr val="000000"/>
              </a:buClr>
              <a:buSzPts val="1700"/>
              <a:defRPr sz="1752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pPr>
            <a:r>
              <a:rPr lang="en-GB" sz="1800" dirty="0">
                <a:solidFill>
                  <a:srgbClr val="000000"/>
                </a:solidFill>
                <a:latin typeface="Calibri" panose="020F0502020204030204" pitchFamily="34" charset="0"/>
                <a:ea typeface="Twentieth Century"/>
                <a:cs typeface="Calibri" panose="020F0502020204030204" pitchFamily="34" charset="0"/>
                <a:sym typeface="Twentieth Century"/>
              </a:rPr>
              <a:t>Train the task in a supervised setting:</a:t>
            </a:r>
            <a:endParaRPr lang="en-GB" sz="1800" dirty="0">
              <a:solidFill>
                <a:srgbClr val="000000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</a:endParaRPr>
          </a:p>
          <a:p>
            <a:pPr marL="317531" lvl="1" indent="-129794" defTabSz="667512">
              <a:lnSpc>
                <a:spcPct val="90000"/>
              </a:lnSpc>
              <a:spcBef>
                <a:spcPts val="225"/>
              </a:spcBef>
              <a:buClr>
                <a:srgbClr val="000000"/>
              </a:buClr>
              <a:buSzPts val="1700"/>
              <a:defRPr sz="1752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pPr>
            <a:r>
              <a:rPr lang="en-GB" sz="1800" dirty="0">
                <a:solidFill>
                  <a:srgbClr val="000000"/>
                </a:solidFill>
                <a:latin typeface="Calibri" panose="020F0502020204030204" pitchFamily="34" charset="0"/>
                <a:ea typeface="Twentieth Century"/>
                <a:cs typeface="Calibri" panose="020F0502020204030204" pitchFamily="34" charset="0"/>
                <a:sym typeface="Twentieth Century"/>
              </a:rPr>
              <a:t>Training set of image-text pairs, where the size and location of bounding boxes of objects in images serve as ground truth</a:t>
            </a:r>
            <a:endParaRPr lang="en-GB" sz="1800" dirty="0">
              <a:solidFill>
                <a:srgbClr val="000000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</a:endParaRPr>
          </a:p>
          <a:p>
            <a:pPr marL="129794" indent="-129794" defTabSz="667512">
              <a:lnSpc>
                <a:spcPct val="90000"/>
              </a:lnSpc>
              <a:spcBef>
                <a:spcPts val="525"/>
              </a:spcBef>
              <a:buClr>
                <a:srgbClr val="000000"/>
              </a:buClr>
              <a:buSzPts val="1700"/>
              <a:defRPr sz="1752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pPr>
            <a:r>
              <a:rPr lang="en-GB" sz="1800" dirty="0">
                <a:solidFill>
                  <a:srgbClr val="000000"/>
                </a:solidFill>
                <a:latin typeface="Calibri" panose="020F0502020204030204" pitchFamily="34" charset="0"/>
                <a:ea typeface="Twentieth Century"/>
                <a:cs typeface="Calibri" panose="020F0502020204030204" pitchFamily="34" charset="0"/>
                <a:sym typeface="Twentieth Century"/>
              </a:rPr>
              <a:t>= a spatial  “question-answering" task where the question consists in a spatial </a:t>
            </a:r>
            <a:r>
              <a:rPr lang="en-GB" sz="1800" dirty="0" err="1">
                <a:solidFill>
                  <a:srgbClr val="000000"/>
                </a:solidFill>
                <a:latin typeface="Calibri" panose="020F0502020204030204" pitchFamily="34" charset="0"/>
                <a:ea typeface="Twentieth Century"/>
                <a:cs typeface="Calibri" panose="020F0502020204030204" pitchFamily="34" charset="0"/>
                <a:sym typeface="Twentieth Century"/>
              </a:rPr>
              <a:t>commonsense</a:t>
            </a:r>
            <a:r>
              <a:rPr lang="en-GB" sz="1800" dirty="0">
                <a:solidFill>
                  <a:srgbClr val="000000"/>
                </a:solidFill>
                <a:latin typeface="Calibri" panose="020F0502020204030204" pitchFamily="34" charset="0"/>
                <a:ea typeface="Twentieth Century"/>
                <a:cs typeface="Calibri" panose="020F0502020204030204" pitchFamily="34" charset="0"/>
                <a:sym typeface="Twentieth Century"/>
              </a:rPr>
              <a:t> query such as </a:t>
            </a:r>
            <a:r>
              <a:rPr lang="en-GB" sz="1800" i="1" dirty="0">
                <a:solidFill>
                  <a:srgbClr val="000000"/>
                </a:solidFill>
                <a:latin typeface="Calibri" panose="020F0502020204030204" pitchFamily="34" charset="0"/>
                <a:ea typeface="Twentieth Century"/>
                <a:cs typeface="Calibri" panose="020F0502020204030204" pitchFamily="34" charset="0"/>
                <a:sym typeface="Twentieth Century"/>
              </a:rPr>
              <a:t>where is the </a:t>
            </a:r>
            <a:r>
              <a:rPr lang="en-GB" sz="1800" dirty="0">
                <a:solidFill>
                  <a:srgbClr val="000000"/>
                </a:solidFill>
                <a:latin typeface="Calibri" panose="020F0502020204030204" pitchFamily="34" charset="0"/>
                <a:ea typeface="Twentieth Century"/>
                <a:cs typeface="Calibri" panose="020F0502020204030204" pitchFamily="34" charset="0"/>
                <a:sym typeface="Twentieth Century"/>
              </a:rPr>
              <a:t>“man" </a:t>
            </a:r>
            <a:r>
              <a:rPr lang="en-GB" sz="1800" i="1" dirty="0">
                <a:solidFill>
                  <a:srgbClr val="000000"/>
                </a:solidFill>
                <a:latin typeface="Calibri" panose="020F0502020204030204" pitchFamily="34" charset="0"/>
                <a:ea typeface="Twentieth Century"/>
                <a:cs typeface="Calibri" panose="020F0502020204030204" pitchFamily="34" charset="0"/>
                <a:sym typeface="Twentieth Century"/>
              </a:rPr>
              <a:t>located with respect to a </a:t>
            </a:r>
            <a:r>
              <a:rPr lang="en-GB" sz="1800" dirty="0">
                <a:solidFill>
                  <a:srgbClr val="000000"/>
                </a:solidFill>
                <a:latin typeface="Calibri" panose="020F0502020204030204" pitchFamily="34" charset="0"/>
                <a:ea typeface="Twentieth Century"/>
                <a:cs typeface="Calibri" panose="020F0502020204030204" pitchFamily="34" charset="0"/>
                <a:sym typeface="Twentieth Century"/>
              </a:rPr>
              <a:t>“horse" </a:t>
            </a:r>
            <a:r>
              <a:rPr lang="en-GB" sz="1800" i="1" dirty="0">
                <a:solidFill>
                  <a:srgbClr val="000000"/>
                </a:solidFill>
                <a:latin typeface="Calibri" panose="020F0502020204030204" pitchFamily="34" charset="0"/>
                <a:ea typeface="Twentieth Century"/>
                <a:cs typeface="Calibri" panose="020F0502020204030204" pitchFamily="34" charset="0"/>
                <a:sym typeface="Twentieth Century"/>
              </a:rPr>
              <a:t>when a</a:t>
            </a:r>
            <a:r>
              <a:rPr lang="en-GB" sz="1800" dirty="0">
                <a:solidFill>
                  <a:srgbClr val="000000"/>
                </a:solidFill>
                <a:latin typeface="Calibri" panose="020F0502020204030204" pitchFamily="34" charset="0"/>
                <a:ea typeface="Twentieth Century"/>
                <a:cs typeface="Calibri" panose="020F0502020204030204" pitchFamily="34" charset="0"/>
                <a:sym typeface="Twentieth Century"/>
              </a:rPr>
              <a:t> “man" </a:t>
            </a:r>
            <a:r>
              <a:rPr lang="en-GB" sz="1800" i="1" dirty="0">
                <a:solidFill>
                  <a:srgbClr val="000000"/>
                </a:solidFill>
                <a:latin typeface="Calibri" panose="020F0502020204030204" pitchFamily="34" charset="0"/>
                <a:ea typeface="Twentieth Century"/>
                <a:cs typeface="Calibri" panose="020F0502020204030204" pitchFamily="34" charset="0"/>
                <a:sym typeface="Twentieth Century"/>
              </a:rPr>
              <a:t>is</a:t>
            </a:r>
            <a:r>
              <a:rPr lang="en-GB" sz="1800" dirty="0">
                <a:solidFill>
                  <a:srgbClr val="000000"/>
                </a:solidFill>
                <a:latin typeface="Calibri" panose="020F0502020204030204" pitchFamily="34" charset="0"/>
                <a:ea typeface="Twentieth Century"/>
                <a:cs typeface="Calibri" panose="020F0502020204030204" pitchFamily="34" charset="0"/>
                <a:sym typeface="Twentieth Century"/>
              </a:rPr>
              <a:t> “feeding" </a:t>
            </a:r>
            <a:r>
              <a:rPr lang="en-GB" sz="1800" i="1" dirty="0">
                <a:solidFill>
                  <a:srgbClr val="000000"/>
                </a:solidFill>
                <a:latin typeface="Calibri" panose="020F0502020204030204" pitchFamily="34" charset="0"/>
                <a:ea typeface="Twentieth Century"/>
                <a:cs typeface="Calibri" panose="020F0502020204030204" pitchFamily="34" charset="0"/>
                <a:sym typeface="Twentieth Century"/>
              </a:rPr>
              <a:t>the </a:t>
            </a:r>
            <a:r>
              <a:rPr lang="en-GB" sz="1800" dirty="0">
                <a:solidFill>
                  <a:srgbClr val="000000"/>
                </a:solidFill>
                <a:latin typeface="Calibri" panose="020F0502020204030204" pitchFamily="34" charset="0"/>
                <a:ea typeface="Twentieth Century"/>
                <a:cs typeface="Calibri" panose="020F0502020204030204" pitchFamily="34" charset="0"/>
                <a:sym typeface="Twentieth Century"/>
              </a:rPr>
              <a:t>“horse"?</a:t>
            </a:r>
            <a:endParaRPr lang="en-GB" sz="1800" dirty="0">
              <a:solidFill>
                <a:srgbClr val="000000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</a:endParaRPr>
          </a:p>
          <a:p>
            <a:pPr marL="129794" indent="-129794" defTabSz="667512">
              <a:lnSpc>
                <a:spcPct val="90000"/>
              </a:lnSpc>
              <a:spcBef>
                <a:spcPts val="525"/>
              </a:spcBef>
              <a:buClr>
                <a:srgbClr val="000000"/>
              </a:buClr>
              <a:buSzPts val="1700"/>
              <a:defRPr sz="1752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pPr>
            <a:r>
              <a:rPr lang="en-GB" sz="1800" dirty="0">
                <a:solidFill>
                  <a:srgbClr val="000000"/>
                </a:solidFill>
                <a:latin typeface="Calibri" panose="020F0502020204030204" pitchFamily="34" charset="0"/>
                <a:ea typeface="Twentieth Century"/>
                <a:cs typeface="Calibri" panose="020F0502020204030204" pitchFamily="34" charset="0"/>
                <a:sym typeface="Twentieth Century"/>
              </a:rPr>
              <a:t>The answer is a 2D  “imagined” representation in contrast with a sentence/word as typically done in question-answering tasks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688C6F-94E8-4E9D-4165-419358921CC7}"/>
              </a:ext>
            </a:extLst>
          </p:cNvPr>
          <p:cNvSpPr txBox="1"/>
          <p:nvPr/>
        </p:nvSpPr>
        <p:spPr>
          <a:xfrm>
            <a:off x="444455" y="6131147"/>
            <a:ext cx="80667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BE" sz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Collell, Guillem &amp; Moens, Marie-Francine (2018). Learning Representations Specialized in Spatial Knowledge: Leveraging Language and Vision. </a:t>
            </a:r>
            <a:r>
              <a:rPr lang="en-BE" sz="1200" i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Transactions of the Association for Computational Linguistics</a:t>
            </a:r>
            <a:r>
              <a:rPr lang="en-BE" sz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(</a:t>
            </a:r>
            <a:r>
              <a:rPr lang="en-BE" sz="1200" i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TACL</a:t>
            </a:r>
            <a:r>
              <a:rPr lang="en-BE" sz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), 6, 133-144.</a:t>
            </a:r>
            <a:endParaRPr lang="en-US" sz="1200" dirty="0">
              <a:solidFill>
                <a:srgbClr val="00B05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E93773-87C5-ABB1-C6F5-ACBD05D6BCD4}"/>
              </a:ext>
            </a:extLst>
          </p:cNvPr>
          <p:cNvSpPr txBox="1"/>
          <p:nvPr/>
        </p:nvSpPr>
        <p:spPr>
          <a:xfrm>
            <a:off x="994410" y="1239795"/>
            <a:ext cx="3755193" cy="5257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BB14E"/>
              </a:buClr>
              <a:buSzPct val="75000"/>
              <a:buNone/>
              <a:tabLst/>
            </a:pPr>
            <a:r>
              <a:rPr kumimoji="0" lang="en-BE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From images paired with text</a:t>
            </a:r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197810D8-59A4-0DD0-DA66-80A259BC311E}"/>
              </a:ext>
            </a:extLst>
          </p:cNvPr>
          <p:cNvSpPr txBox="1">
            <a:spLocks/>
          </p:cNvSpPr>
          <p:nvPr/>
        </p:nvSpPr>
        <p:spPr>
          <a:xfrm>
            <a:off x="8125803" y="6611779"/>
            <a:ext cx="914401" cy="246221"/>
          </a:xfrm>
          <a:prstGeom prst="rect">
            <a:avLst/>
          </a:prstGeom>
          <a:ln w="12700">
            <a:miter lim="400000"/>
          </a:ln>
        </p:spPr>
        <p:txBody>
          <a:bodyPr lIns="45719" rIns="45719" anchor="b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merican Typewriter"/>
                <a:ea typeface="American Typewriter"/>
                <a:cs typeface="American Typewriter"/>
                <a:sym typeface="American Typewriter"/>
              </a:defRPr>
            </a:lvl1pPr>
            <a:lvl2pPr marL="800100" marR="0" indent="-342900" algn="l" defTabSz="914400" rtl="0" fontAlgn="auto" latinLnBrk="0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BB14E"/>
              </a:buClr>
              <a:buSzPct val="80000"/>
              <a:buFontTx/>
              <a:buChar char="◻"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1219200" marR="0" indent="-304800" algn="l" defTabSz="914400" rtl="0" fontAlgn="auto" latinLnBrk="0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BB14E"/>
              </a:buClr>
              <a:buSzPct val="65000"/>
              <a:buFontTx/>
              <a:buChar char="■"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1714500" marR="0" indent="-342900" algn="l" defTabSz="914400" rtl="0" fontAlgn="auto" latinLnBrk="0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BB14E"/>
              </a:buClr>
              <a:buSzPct val="70000"/>
              <a:buFontTx/>
              <a:buChar char="◻"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2171700" marR="0" indent="-342900" algn="l" defTabSz="914400" rtl="0" fontAlgn="auto" latinLnBrk="0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BB14E"/>
              </a:buClr>
              <a:buSzPct val="100000"/>
              <a:buFontTx/>
              <a:buChar char="▪"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2628900" marR="0" indent="-342900" algn="l" defTabSz="914400" rtl="0" fontAlgn="auto" latinLnBrk="0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BB14E"/>
              </a:buClr>
              <a:buSzPct val="100000"/>
              <a:buFontTx/>
              <a:buChar char="▪"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3086100" marR="0" indent="-342900" algn="l" defTabSz="914400" rtl="0" fontAlgn="auto" latinLnBrk="0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BB14E"/>
              </a:buClr>
              <a:buSzPct val="100000"/>
              <a:buFontTx/>
              <a:buChar char="▪"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3543300" marR="0" indent="-342900" algn="l" defTabSz="914400" rtl="0" fontAlgn="auto" latinLnBrk="0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BB14E"/>
              </a:buClr>
              <a:buSzPct val="100000"/>
              <a:buFontTx/>
              <a:buChar char="▪"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4000500" marR="0" indent="-342900" algn="l" defTabSz="914400" rtl="0" fontAlgn="auto" latinLnBrk="0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BB14E"/>
              </a:buClr>
              <a:buSzPct val="100000"/>
              <a:buFontTx/>
              <a:buChar char="▪"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86CB4B4D-7CA3-9044-876B-883B54F8677D}" type="slidenum">
              <a:rPr lang="en-BE" sz="1000" smtClean="0">
                <a:latin typeface="Calibri" panose="020F0502020204030204" pitchFamily="34" charset="0"/>
                <a:cs typeface="Calibri" panose="020F0502020204030204" pitchFamily="34" charset="0"/>
              </a:rPr>
              <a:pPr/>
              <a:t>6</a:t>
            </a:fld>
            <a:endParaRPr lang="en-BE" sz="10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79934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5" name="Google Shape;407;p68" descr="Google Shape;407;p6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3937" y="473262"/>
            <a:ext cx="5901982" cy="3614825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63DBCF1-2E51-714E-A9C7-1354D2AFBFCA}"/>
              </a:ext>
            </a:extLst>
          </p:cNvPr>
          <p:cNvSpPr/>
          <p:nvPr/>
        </p:nvSpPr>
        <p:spPr>
          <a:xfrm>
            <a:off x="0" y="94621"/>
            <a:ext cx="3783408" cy="3840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defTabSz="963168">
              <a:spcBef>
                <a:spcPts val="0"/>
              </a:spcBef>
              <a:buSzPts val="1800"/>
              <a:buNone/>
              <a:defRPr sz="1896">
                <a:latin typeface="Twentieth Century"/>
                <a:ea typeface="Twentieth Century"/>
                <a:cs typeface="Twentieth Century"/>
                <a:sym typeface="Twentieth Century"/>
              </a:defRPr>
            </a:pPr>
            <a:r>
              <a:rPr lang="en-GB" dirty="0">
                <a:solidFill>
                  <a:schemeClr val="tx1"/>
                </a:solidFill>
              </a:rPr>
              <a:t>Simple feedforward neural network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2B7349-5B6C-3A4A-A3E2-5D6FC007CFFB}"/>
              </a:ext>
            </a:extLst>
          </p:cNvPr>
          <p:cNvSpPr txBox="1"/>
          <p:nvPr/>
        </p:nvSpPr>
        <p:spPr>
          <a:xfrm>
            <a:off x="286099" y="3652460"/>
            <a:ext cx="1947006" cy="584773"/>
          </a:xfrm>
          <a:prstGeom prst="rect">
            <a:avLst/>
          </a:prstGeom>
          <a:noFill/>
          <a:ln w="12700" cap="flat">
            <a:solidFill>
              <a:srgbClr val="00206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Triplet of words,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coordinates of subject</a:t>
            </a: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9E3EE7-956C-AD4E-932F-AC994EF97A16}"/>
              </a:ext>
            </a:extLst>
          </p:cNvPr>
          <p:cNvSpPr txBox="1"/>
          <p:nvPr/>
        </p:nvSpPr>
        <p:spPr>
          <a:xfrm>
            <a:off x="70153" y="2913153"/>
            <a:ext cx="2588207" cy="584773"/>
          </a:xfrm>
          <a:prstGeom prst="rect">
            <a:avLst/>
          </a:prstGeom>
          <a:noFill/>
          <a:ln w="12700" cap="flat">
            <a:solidFill>
              <a:srgbClr val="00206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Word embeddings to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generalize over unseen words</a:t>
            </a: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8DCC029-581D-B644-B7C0-B27613452A29}"/>
              </a:ext>
            </a:extLst>
          </p:cNvPr>
          <p:cNvSpPr txBox="1"/>
          <p:nvPr/>
        </p:nvSpPr>
        <p:spPr>
          <a:xfrm>
            <a:off x="180624" y="964529"/>
            <a:ext cx="2216310" cy="402672"/>
          </a:xfrm>
          <a:prstGeom prst="rect">
            <a:avLst/>
          </a:prstGeom>
          <a:noFill/>
          <a:ln w="12700" cap="flat">
            <a:solidFill>
              <a:srgbClr val="00206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indent="0">
              <a:buNone/>
            </a:pP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Loss: mean squared error</a:t>
            </a:r>
          </a:p>
        </p:txBody>
      </p:sp>
      <p:pic>
        <p:nvPicPr>
          <p:cNvPr id="11" name="Google Shape;415;p69" descr="Google Shape;415;p69">
            <a:extLst>
              <a:ext uri="{FF2B5EF4-FFF2-40B4-BE49-F238E27FC236}">
                <a16:creationId xmlns:a16="http://schemas.microsoft.com/office/drawing/2014/main" id="{30D003D0-4BEA-F546-AB13-696EAD6C9F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4625" y="4085265"/>
            <a:ext cx="3712126" cy="2746122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28AE81C-A7F4-BB4D-9AA5-992A46ACB716}"/>
              </a:ext>
            </a:extLst>
          </p:cNvPr>
          <p:cNvSpPr txBox="1"/>
          <p:nvPr/>
        </p:nvSpPr>
        <p:spPr>
          <a:xfrm>
            <a:off x="628649" y="5761434"/>
            <a:ext cx="4715391" cy="132600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BE" sz="1300" dirty="0"/>
              <a:t>Guillem Collell, Luc Van Gool &amp; Marie-Francine Moens (2018).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BE" sz="1300" dirty="0"/>
              <a:t>Acquiring common sense spatial knowledge through implicit spatial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BE" sz="1300" dirty="0"/>
              <a:t>templates. In </a:t>
            </a:r>
            <a:r>
              <a:rPr lang="en-BE" sz="1300" i="1" dirty="0"/>
              <a:t>Proceedings of the Thirty-Second AAAI Conference on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BE" sz="1300" i="1" dirty="0"/>
              <a:t>Artificial Intelligence</a:t>
            </a:r>
            <a:r>
              <a:rPr lang="en-BE" sz="1300" dirty="0"/>
              <a:t> (AAAI 2018) (pp. 6765-6772). AAAI.</a:t>
            </a: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BB14E"/>
              </a:buClr>
              <a:buSzPct val="75000"/>
              <a:buFontTx/>
              <a:buChar char="■"/>
              <a:tabLst/>
            </a:pP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233BD8-C3DB-3544-8FFD-6C1087473E06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BE" smtClean="0"/>
              <a:t>7</a:t>
            </a:fld>
            <a:endParaRPr lang="en-BE"/>
          </a:p>
        </p:txBody>
      </p:sp>
      <p:sp>
        <p:nvSpPr>
          <p:cNvPr id="12" name="Slide Number Placeholder 3">
            <a:extLst>
              <a:ext uri="{FF2B5EF4-FFF2-40B4-BE49-F238E27FC236}">
                <a16:creationId xmlns:a16="http://schemas.microsoft.com/office/drawing/2014/main" id="{4BF05471-FE3C-C447-9A95-FF5239F551B1}"/>
              </a:ext>
            </a:extLst>
          </p:cNvPr>
          <p:cNvSpPr txBox="1">
            <a:spLocks/>
          </p:cNvSpPr>
          <p:nvPr/>
        </p:nvSpPr>
        <p:spPr>
          <a:xfrm>
            <a:off x="8159670" y="6611779"/>
            <a:ext cx="914401" cy="246221"/>
          </a:xfrm>
          <a:prstGeom prst="rect">
            <a:avLst/>
          </a:prstGeom>
          <a:ln w="12700">
            <a:miter lim="400000"/>
          </a:ln>
        </p:spPr>
        <p:txBody>
          <a:bodyPr lIns="45719" rIns="45719" anchor="b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merican Typewriter"/>
                <a:ea typeface="American Typewriter"/>
                <a:cs typeface="American Typewriter"/>
                <a:sym typeface="American Typewriter"/>
              </a:defRPr>
            </a:lvl1pPr>
            <a:lvl2pPr marL="800100" marR="0" indent="-342900" algn="l" defTabSz="914400" rtl="0" fontAlgn="auto" latinLnBrk="0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BB14E"/>
              </a:buClr>
              <a:buSzPct val="80000"/>
              <a:buFontTx/>
              <a:buChar char="◻"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1219200" marR="0" indent="-304800" algn="l" defTabSz="914400" rtl="0" fontAlgn="auto" latinLnBrk="0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BB14E"/>
              </a:buClr>
              <a:buSzPct val="65000"/>
              <a:buFontTx/>
              <a:buChar char="■"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1714500" marR="0" indent="-342900" algn="l" defTabSz="914400" rtl="0" fontAlgn="auto" latinLnBrk="0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BB14E"/>
              </a:buClr>
              <a:buSzPct val="70000"/>
              <a:buFontTx/>
              <a:buChar char="◻"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2171700" marR="0" indent="-342900" algn="l" defTabSz="914400" rtl="0" fontAlgn="auto" latinLnBrk="0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BB14E"/>
              </a:buClr>
              <a:buSzPct val="100000"/>
              <a:buFontTx/>
              <a:buChar char="▪"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2628900" marR="0" indent="-342900" algn="l" defTabSz="914400" rtl="0" fontAlgn="auto" latinLnBrk="0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BB14E"/>
              </a:buClr>
              <a:buSzPct val="100000"/>
              <a:buFontTx/>
              <a:buChar char="▪"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3086100" marR="0" indent="-342900" algn="l" defTabSz="914400" rtl="0" fontAlgn="auto" latinLnBrk="0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BB14E"/>
              </a:buClr>
              <a:buSzPct val="100000"/>
              <a:buFontTx/>
              <a:buChar char="▪"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3543300" marR="0" indent="-342900" algn="l" defTabSz="914400" rtl="0" fontAlgn="auto" latinLnBrk="0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BB14E"/>
              </a:buClr>
              <a:buSzPct val="100000"/>
              <a:buFontTx/>
              <a:buChar char="▪"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4000500" marR="0" indent="-342900" algn="l" defTabSz="914400" rtl="0" fontAlgn="auto" latinLnBrk="0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BB14E"/>
              </a:buClr>
              <a:buSzPct val="100000"/>
              <a:buFontTx/>
              <a:buChar char="▪"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86CB4B4D-7CA3-9044-876B-883B54F8677D}" type="slidenum">
              <a:rPr lang="en-BE" sz="1000" smtClean="0">
                <a:latin typeface="Calibri" panose="020F0502020204030204" pitchFamily="34" charset="0"/>
                <a:cs typeface="Calibri" panose="020F0502020204030204" pitchFamily="34" charset="0"/>
              </a:rPr>
              <a:pPr/>
              <a:t>7</a:t>
            </a:fld>
            <a:endParaRPr lang="en-BE" sz="10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8614509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" name="Google Shape;439;p72"/>
          <p:cNvSpPr txBox="1">
            <a:spLocks noGrp="1"/>
          </p:cNvSpPr>
          <p:nvPr>
            <p:ph type="title" idx="4294967295"/>
          </p:nvPr>
        </p:nvSpPr>
        <p:spPr>
          <a:xfrm>
            <a:off x="231984" y="73654"/>
            <a:ext cx="8580545" cy="993775"/>
          </a:xfrm>
          <a:prstGeom prst="rect">
            <a:avLst/>
          </a:prstGeom>
        </p:spPr>
        <p:txBody>
          <a:bodyPr/>
          <a:lstStyle>
            <a:lvl1pPr>
              <a:defRPr sz="4000">
                <a:solidFill>
                  <a:srgbClr val="0B41BE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</a:lstStyle>
          <a:p>
            <a:r>
              <a:rPr lang="en-US" sz="3000" b="1" dirty="0">
                <a:solidFill>
                  <a:schemeClr val="bg1"/>
                </a:solidFill>
                <a:latin typeface="+mj-lt"/>
              </a:rPr>
              <a:t>Learning spatial commonsense knowledge</a:t>
            </a:r>
            <a:endParaRPr sz="30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224" name="Google Shape;441;p72"/>
          <p:cNvSpPr txBox="1">
            <a:spLocks noGrp="1"/>
          </p:cNvSpPr>
          <p:nvPr>
            <p:ph type="body" idx="4294967295"/>
          </p:nvPr>
        </p:nvSpPr>
        <p:spPr>
          <a:xfrm>
            <a:off x="389595" y="1137984"/>
            <a:ext cx="7886700" cy="3263900"/>
          </a:xfrm>
          <a:prstGeom prst="rect">
            <a:avLst/>
          </a:prstGeom>
        </p:spPr>
        <p:txBody>
          <a:bodyPr/>
          <a:lstStyle>
            <a:lvl1pPr marL="237066" indent="-237066">
              <a:spcBef>
                <a:spcPts val="0"/>
              </a:spcBef>
              <a:buSzPts val="2400"/>
              <a:defRPr sz="2400">
                <a:latin typeface="Twentieth Century"/>
                <a:ea typeface="Twentieth Century"/>
                <a:cs typeface="Twentieth Century"/>
                <a:sym typeface="Twentieth Century"/>
              </a:defRPr>
            </a:lvl1pPr>
          </a:lstStyle>
          <a:p>
            <a:pPr marL="0" indent="0">
              <a:buNone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Quantitative evaluation: </a:t>
            </a:r>
            <a:r>
              <a:rPr sz="2000" dirty="0">
                <a:latin typeface="Calibri" panose="020F0502020204030204" pitchFamily="34" charset="0"/>
                <a:cs typeface="Calibri" panose="020F0502020204030204" pitchFamily="34" charset="0"/>
              </a:rPr>
              <a:t>10-fold cross-validation and results averaged over the 10 folds</a:t>
            </a:r>
          </a:p>
        </p:txBody>
      </p:sp>
      <p:sp>
        <p:nvSpPr>
          <p:cNvPr id="1226" name="Google Shape;443;p72"/>
          <p:cNvSpPr txBox="1"/>
          <p:nvPr/>
        </p:nvSpPr>
        <p:spPr>
          <a:xfrm>
            <a:off x="4895844" y="1893972"/>
            <a:ext cx="2945201" cy="31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4275" tIns="34275" rIns="34275" bIns="34275">
            <a:spAutoFit/>
          </a:bodyPr>
          <a:lstStyle>
            <a:lvl1pPr marL="0" indent="0" defTabSz="1219200">
              <a:spcBef>
                <a:spcPts val="0"/>
              </a:spcBef>
              <a:buClrTx/>
              <a:buSzTx/>
              <a:buNone/>
              <a:defRPr sz="1800">
                <a:latin typeface="Twentieth Century"/>
                <a:ea typeface="Twentieth Century"/>
                <a:cs typeface="Twentieth Century"/>
                <a:sym typeface="Twentieth Century"/>
              </a:defRPr>
            </a:lvl1pPr>
          </a:lstStyle>
          <a:p>
            <a:r>
              <a:rPr sz="1600" dirty="0">
                <a:latin typeface="Calibri" panose="020F0502020204030204" pitchFamily="34" charset="0"/>
                <a:cs typeface="Calibri" panose="020F0502020204030204" pitchFamily="34" charset="0"/>
              </a:rPr>
              <a:t>EMB: Glove embeddings as input</a:t>
            </a:r>
          </a:p>
        </p:txBody>
      </p:sp>
      <p:sp>
        <p:nvSpPr>
          <p:cNvPr id="1227" name="Google Shape;444;p72"/>
          <p:cNvSpPr txBox="1"/>
          <p:nvPr/>
        </p:nvSpPr>
        <p:spPr>
          <a:xfrm>
            <a:off x="4895844" y="2268408"/>
            <a:ext cx="3452238" cy="31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34275" tIns="34275" rIns="34275" bIns="34275">
            <a:spAutoFit/>
          </a:bodyPr>
          <a:lstStyle>
            <a:lvl1pPr marL="0" indent="0" defTabSz="1219200">
              <a:spcBef>
                <a:spcPts val="0"/>
              </a:spcBef>
              <a:buClrTx/>
              <a:buSzTx/>
              <a:buNone/>
              <a:defRPr sz="1800">
                <a:latin typeface="Twentieth Century"/>
                <a:ea typeface="Twentieth Century"/>
                <a:cs typeface="Twentieth Century"/>
                <a:sym typeface="Twentieth Century"/>
              </a:defRPr>
            </a:lvl1pPr>
          </a:lstStyle>
          <a:p>
            <a:r>
              <a:rPr sz="1600" dirty="0">
                <a:latin typeface="Calibri" panose="020F0502020204030204" pitchFamily="34" charset="0"/>
                <a:cs typeface="Calibri" panose="020F0502020204030204" pitchFamily="34" charset="0"/>
              </a:rPr>
              <a:t>RND: Random embeddings as input</a:t>
            </a:r>
          </a:p>
        </p:txBody>
      </p:sp>
      <p:sp>
        <p:nvSpPr>
          <p:cNvPr id="1228" name="Google Shape;445;p72"/>
          <p:cNvSpPr txBox="1"/>
          <p:nvPr/>
        </p:nvSpPr>
        <p:spPr>
          <a:xfrm>
            <a:off x="4895844" y="2612214"/>
            <a:ext cx="2945201" cy="31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34275" tIns="34275" rIns="34275" bIns="34275">
            <a:spAutoFit/>
          </a:bodyPr>
          <a:lstStyle>
            <a:lvl1pPr marL="0" indent="0" defTabSz="1219200">
              <a:spcBef>
                <a:spcPts val="0"/>
              </a:spcBef>
              <a:buClrTx/>
              <a:buSzTx/>
              <a:buNone/>
              <a:defRPr sz="1800">
                <a:latin typeface="Twentieth Century"/>
                <a:ea typeface="Twentieth Century"/>
                <a:cs typeface="Twentieth Century"/>
                <a:sym typeface="Twentieth Century"/>
              </a:defRPr>
            </a:lvl1pPr>
          </a:lstStyle>
          <a:p>
            <a:r>
              <a:rPr sz="1600" dirty="0">
                <a:latin typeface="Calibri" panose="020F0502020204030204" pitchFamily="34" charset="0"/>
                <a:cs typeface="Calibri" panose="020F0502020204030204" pitchFamily="34" charset="0"/>
              </a:rPr>
              <a:t>1H: 1-hot encodings as input</a:t>
            </a:r>
          </a:p>
        </p:txBody>
      </p:sp>
      <p:sp>
        <p:nvSpPr>
          <p:cNvPr id="1229" name="Google Shape;446;p72"/>
          <p:cNvSpPr txBox="1"/>
          <p:nvPr/>
        </p:nvSpPr>
        <p:spPr>
          <a:xfrm>
            <a:off x="4895844" y="2939140"/>
            <a:ext cx="2833601" cy="561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4275" tIns="34275" rIns="34275" bIns="34275">
            <a:spAutoFit/>
          </a:bodyPr>
          <a:lstStyle/>
          <a:p>
            <a:pPr marL="0" indent="0" defTabSz="1219200">
              <a:spcBef>
                <a:spcPts val="0"/>
              </a:spcBef>
              <a:buClrTx/>
              <a:buSzTx/>
              <a:buNone/>
              <a:defRPr sz="1800">
                <a:latin typeface="Twentieth Century"/>
                <a:ea typeface="Twentieth Century"/>
                <a:cs typeface="Twentieth Century"/>
                <a:sym typeface="Twentieth Century"/>
              </a:defRPr>
            </a:pPr>
            <a:r>
              <a:rPr sz="1600" dirty="0">
                <a:latin typeface="Calibri" panose="020F0502020204030204" pitchFamily="34" charset="0"/>
                <a:cs typeface="Calibri" panose="020F0502020204030204" pitchFamily="34" charset="0"/>
              </a:rPr>
              <a:t>Ctrl: control method that outputs random</a:t>
            </a:r>
            <a:r>
              <a:rPr sz="1200" dirty="0"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 </a:t>
            </a:r>
            <a:r>
              <a:rPr sz="1600" dirty="0">
                <a:latin typeface="Calibri" panose="020F0502020204030204" pitchFamily="34" charset="0"/>
                <a:cs typeface="Calibri" panose="020F0502020204030204" pitchFamily="34" charset="0"/>
              </a:rPr>
              <a:t>normal predictions</a:t>
            </a:r>
          </a:p>
        </p:txBody>
      </p:sp>
      <p:pic>
        <p:nvPicPr>
          <p:cNvPr id="12" name="Google Shape;442;p72" descr="Google Shape;442;p72">
            <a:extLst>
              <a:ext uri="{FF2B5EF4-FFF2-40B4-BE49-F238E27FC236}">
                <a16:creationId xmlns:a16="http://schemas.microsoft.com/office/drawing/2014/main" id="{7A71D9EF-AC3B-0749-BD1D-6CE72661D6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595" y="2769934"/>
            <a:ext cx="4274018" cy="2163276"/>
          </a:xfrm>
          <a:prstGeom prst="rect">
            <a:avLst/>
          </a:prstGeom>
          <a:ln w="12700">
            <a:solidFill>
              <a:srgbClr val="0070C0"/>
            </a:solidFill>
            <a:miter lim="400000"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2ABBAB9-389D-6441-9CF1-35A4995BB3EA}"/>
              </a:ext>
            </a:extLst>
          </p:cNvPr>
          <p:cNvSpPr/>
          <p:nvPr/>
        </p:nvSpPr>
        <p:spPr>
          <a:xfrm>
            <a:off x="4663613" y="5212262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lvl="1" indent="0">
              <a:buSzPts val="2400"/>
              <a:buNone/>
              <a:defRPr sz="2400">
                <a:latin typeface="Twentieth Century"/>
                <a:ea typeface="Twentieth Century"/>
                <a:cs typeface="Twentieth Century"/>
                <a:sym typeface="Twentieth Century"/>
              </a:defRPr>
            </a:pPr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Visual Genome data set: 108K images with 1,5M human-annotated (Subject, Relationship, Object) instances with bounding boxes for Subject and Object</a:t>
            </a:r>
          </a:p>
        </p:txBody>
      </p:sp>
      <p:pic>
        <p:nvPicPr>
          <p:cNvPr id="13" name="Google Shape;426;p70" descr="Google Shape;426;p70">
            <a:extLst>
              <a:ext uri="{FF2B5EF4-FFF2-40B4-BE49-F238E27FC236}">
                <a16:creationId xmlns:a16="http://schemas.microsoft.com/office/drawing/2014/main" id="{D92A60D1-BC20-FE4F-A1B3-157CD138C8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8794" y="3779854"/>
            <a:ext cx="1522319" cy="1162915"/>
          </a:xfrm>
          <a:prstGeom prst="rect">
            <a:avLst/>
          </a:prstGeom>
          <a:ln w="12700">
            <a:miter lim="400000"/>
          </a:ln>
        </p:spPr>
      </p:pic>
      <p:sp>
        <p:nvSpPr>
          <p:cNvPr id="14" name="Slide Number Placeholder 3">
            <a:extLst>
              <a:ext uri="{FF2B5EF4-FFF2-40B4-BE49-F238E27FC236}">
                <a16:creationId xmlns:a16="http://schemas.microsoft.com/office/drawing/2014/main" id="{C836329F-4892-7E4E-8E0A-C9490F11F50F}"/>
              </a:ext>
            </a:extLst>
          </p:cNvPr>
          <p:cNvSpPr txBox="1">
            <a:spLocks/>
          </p:cNvSpPr>
          <p:nvPr/>
        </p:nvSpPr>
        <p:spPr>
          <a:xfrm>
            <a:off x="8125803" y="6611779"/>
            <a:ext cx="914401" cy="246221"/>
          </a:xfrm>
          <a:prstGeom prst="rect">
            <a:avLst/>
          </a:prstGeom>
          <a:ln w="12700">
            <a:miter lim="400000"/>
          </a:ln>
        </p:spPr>
        <p:txBody>
          <a:bodyPr lIns="45719" rIns="45719" anchor="b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merican Typewriter"/>
                <a:ea typeface="American Typewriter"/>
                <a:cs typeface="American Typewriter"/>
                <a:sym typeface="American Typewriter"/>
              </a:defRPr>
            </a:lvl1pPr>
            <a:lvl2pPr marL="800100" marR="0" indent="-342900" algn="l" defTabSz="914400" rtl="0" fontAlgn="auto" latinLnBrk="0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BB14E"/>
              </a:buClr>
              <a:buSzPct val="80000"/>
              <a:buFontTx/>
              <a:buChar char="◻"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1219200" marR="0" indent="-304800" algn="l" defTabSz="914400" rtl="0" fontAlgn="auto" latinLnBrk="0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BB14E"/>
              </a:buClr>
              <a:buSzPct val="65000"/>
              <a:buFontTx/>
              <a:buChar char="■"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1714500" marR="0" indent="-342900" algn="l" defTabSz="914400" rtl="0" fontAlgn="auto" latinLnBrk="0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BB14E"/>
              </a:buClr>
              <a:buSzPct val="70000"/>
              <a:buFontTx/>
              <a:buChar char="◻"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2171700" marR="0" indent="-342900" algn="l" defTabSz="914400" rtl="0" fontAlgn="auto" latinLnBrk="0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BB14E"/>
              </a:buClr>
              <a:buSzPct val="100000"/>
              <a:buFontTx/>
              <a:buChar char="▪"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2628900" marR="0" indent="-342900" algn="l" defTabSz="914400" rtl="0" fontAlgn="auto" latinLnBrk="0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BB14E"/>
              </a:buClr>
              <a:buSzPct val="100000"/>
              <a:buFontTx/>
              <a:buChar char="▪"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3086100" marR="0" indent="-342900" algn="l" defTabSz="914400" rtl="0" fontAlgn="auto" latinLnBrk="0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BB14E"/>
              </a:buClr>
              <a:buSzPct val="100000"/>
              <a:buFontTx/>
              <a:buChar char="▪"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3543300" marR="0" indent="-342900" algn="l" defTabSz="914400" rtl="0" fontAlgn="auto" latinLnBrk="0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BB14E"/>
              </a:buClr>
              <a:buSzPct val="100000"/>
              <a:buFontTx/>
              <a:buChar char="▪"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4000500" marR="0" indent="-342900" algn="l" defTabSz="914400" rtl="0" fontAlgn="auto" latinLnBrk="0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BB14E"/>
              </a:buClr>
              <a:buSzPct val="100000"/>
              <a:buFontTx/>
              <a:buChar char="▪"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86CB4B4D-7CA3-9044-876B-883B54F8677D}" type="slidenum">
              <a:rPr lang="en-BE" sz="1000" smtClean="0">
                <a:latin typeface="Calibri" panose="020F0502020204030204" pitchFamily="34" charset="0"/>
                <a:cs typeface="Calibri" panose="020F0502020204030204" pitchFamily="34" charset="0"/>
              </a:rPr>
              <a:pPr/>
              <a:t>8</a:t>
            </a:fld>
            <a:endParaRPr lang="en-BE" sz="10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6040984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462;p74"/>
          <p:cNvSpPr txBox="1">
            <a:spLocks noGrp="1"/>
          </p:cNvSpPr>
          <p:nvPr>
            <p:ph type="title" idx="4294967295"/>
          </p:nvPr>
        </p:nvSpPr>
        <p:spPr>
          <a:xfrm>
            <a:off x="225778" y="28328"/>
            <a:ext cx="8518172" cy="993775"/>
          </a:xfrm>
          <a:prstGeom prst="rect">
            <a:avLst/>
          </a:prstGeom>
        </p:spPr>
        <p:txBody>
          <a:bodyPr/>
          <a:lstStyle>
            <a:lvl1pPr>
              <a:defRPr sz="4000">
                <a:solidFill>
                  <a:srgbClr val="0B41BE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</a:lstStyle>
          <a:p>
            <a:r>
              <a:rPr lang="en-US" sz="3000" b="1" dirty="0">
                <a:solidFill>
                  <a:schemeClr val="bg1"/>
                </a:solidFill>
                <a:latin typeface="+mj-lt"/>
              </a:rPr>
              <a:t>Learning spatial commonsense knowledge</a:t>
            </a:r>
            <a:endParaRPr sz="30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240" name="Google Shape;464;p74" descr="Google Shape;464;p7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1759" y="1808820"/>
            <a:ext cx="4036667" cy="3729305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814694D-83B2-9C4D-B4CD-CE1EADC52111}"/>
              </a:ext>
            </a:extLst>
          </p:cNvPr>
          <p:cNvSpPr txBox="1"/>
          <p:nvPr/>
        </p:nvSpPr>
        <p:spPr>
          <a:xfrm>
            <a:off x="225778" y="1283037"/>
            <a:ext cx="2399053" cy="4642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BB14E"/>
              </a:buClr>
              <a:buSzPct val="75000"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Qualitative evaluation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18D7925-3F7B-C241-BEF2-0B93AD5FB451}"/>
              </a:ext>
            </a:extLst>
          </p:cNvPr>
          <p:cNvSpPr txBox="1"/>
          <p:nvPr/>
        </p:nvSpPr>
        <p:spPr>
          <a:xfrm>
            <a:off x="103796" y="6119339"/>
            <a:ext cx="9152504" cy="49244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BE" sz="1300" dirty="0"/>
              <a:t>Guillem Collell &amp; Marie-Francine Moens (2017). Learning Visually Grounded Common Sense Spatial Knowledge for Implicit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BE" sz="1300" dirty="0"/>
              <a:t>Spatial Language. In </a:t>
            </a:r>
            <a:r>
              <a:rPr lang="en-BE" sz="1300" i="1" dirty="0"/>
              <a:t>Proceedings of the 13th International Symposium on Commonsense Reasoning</a:t>
            </a:r>
            <a:r>
              <a:rPr lang="en-BE" sz="1300" dirty="0"/>
              <a:t>, University College London. CEUR. </a:t>
            </a:r>
            <a:endParaRPr kumimoji="0" lang="en-US" sz="13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0B7896B2-FD12-0B4F-874C-E4DA20CCAE24}"/>
              </a:ext>
            </a:extLst>
          </p:cNvPr>
          <p:cNvSpPr txBox="1">
            <a:spLocks/>
          </p:cNvSpPr>
          <p:nvPr/>
        </p:nvSpPr>
        <p:spPr>
          <a:xfrm>
            <a:off x="8125803" y="6611779"/>
            <a:ext cx="914401" cy="246221"/>
          </a:xfrm>
          <a:prstGeom prst="rect">
            <a:avLst/>
          </a:prstGeom>
          <a:ln w="12700">
            <a:miter lim="400000"/>
          </a:ln>
        </p:spPr>
        <p:txBody>
          <a:bodyPr lIns="45719" rIns="45719" anchor="b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merican Typewriter"/>
                <a:ea typeface="American Typewriter"/>
                <a:cs typeface="American Typewriter"/>
                <a:sym typeface="American Typewriter"/>
              </a:defRPr>
            </a:lvl1pPr>
            <a:lvl2pPr marL="800100" marR="0" indent="-342900" algn="l" defTabSz="914400" rtl="0" fontAlgn="auto" latinLnBrk="0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BB14E"/>
              </a:buClr>
              <a:buSzPct val="80000"/>
              <a:buFontTx/>
              <a:buChar char="◻"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1219200" marR="0" indent="-304800" algn="l" defTabSz="914400" rtl="0" fontAlgn="auto" latinLnBrk="0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BB14E"/>
              </a:buClr>
              <a:buSzPct val="65000"/>
              <a:buFontTx/>
              <a:buChar char="■"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1714500" marR="0" indent="-342900" algn="l" defTabSz="914400" rtl="0" fontAlgn="auto" latinLnBrk="0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BB14E"/>
              </a:buClr>
              <a:buSzPct val="70000"/>
              <a:buFontTx/>
              <a:buChar char="◻"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2171700" marR="0" indent="-342900" algn="l" defTabSz="914400" rtl="0" fontAlgn="auto" latinLnBrk="0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BB14E"/>
              </a:buClr>
              <a:buSzPct val="100000"/>
              <a:buFontTx/>
              <a:buChar char="▪"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2628900" marR="0" indent="-342900" algn="l" defTabSz="914400" rtl="0" fontAlgn="auto" latinLnBrk="0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BB14E"/>
              </a:buClr>
              <a:buSzPct val="100000"/>
              <a:buFontTx/>
              <a:buChar char="▪"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3086100" marR="0" indent="-342900" algn="l" defTabSz="914400" rtl="0" fontAlgn="auto" latinLnBrk="0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BB14E"/>
              </a:buClr>
              <a:buSzPct val="100000"/>
              <a:buFontTx/>
              <a:buChar char="▪"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3543300" marR="0" indent="-342900" algn="l" defTabSz="914400" rtl="0" fontAlgn="auto" latinLnBrk="0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BB14E"/>
              </a:buClr>
              <a:buSzPct val="100000"/>
              <a:buFontTx/>
              <a:buChar char="▪"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4000500" marR="0" indent="-342900" algn="l" defTabSz="914400" rtl="0" fontAlgn="auto" latinLnBrk="0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BB14E"/>
              </a:buClr>
              <a:buSzPct val="100000"/>
              <a:buFontTx/>
              <a:buChar char="▪"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86CB4B4D-7CA3-9044-876B-883B54F8677D}" type="slidenum">
              <a:rPr lang="en-BE" sz="1000" smtClean="0">
                <a:latin typeface="Calibri" panose="020F0502020204030204" pitchFamily="34" charset="0"/>
                <a:cs typeface="Calibri" panose="020F0502020204030204" pitchFamily="34" charset="0"/>
              </a:rPr>
              <a:pPr/>
              <a:t>9</a:t>
            </a:fld>
            <a:endParaRPr lang="en-BE" sz="10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4475644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FCC99"/>
      </a:accent1>
      <a:accent2>
        <a:srgbClr val="FBA313"/>
      </a:accent2>
      <a:accent3>
        <a:srgbClr val="8F8F8F"/>
      </a:accent3>
      <a:accent4>
        <a:srgbClr val="707070"/>
      </a:accent4>
      <a:accent5>
        <a:srgbClr val="FFE2CA"/>
      </a:accent5>
      <a:accent6>
        <a:srgbClr val="E39310"/>
      </a:accent6>
      <a:hlink>
        <a:srgbClr val="0000FF"/>
      </a:hlink>
      <a:folHlink>
        <a:srgbClr val="FF00FF"/>
      </a:folHlink>
    </a:clrScheme>
    <a:fontScheme name="Default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>
            <a:lumOff val="44000"/>
          </a:schemeClr>
        </a:solidFill>
        <a:ln w="25400" cap="flat">
          <a:solidFill>
            <a:schemeClr val="accent1"/>
          </a:solidFill>
          <a:prstDash val="solid"/>
          <a:bevel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ctr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Optima"/>
            <a:ea typeface="Optima"/>
            <a:cs typeface="Optima"/>
            <a:sym typeface="Optim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bevel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342900" marR="0" indent="-342900" algn="l" defTabSz="914400" rtl="0" fontAlgn="auto" latinLnBrk="0" hangingPunct="0">
          <a:lnSpc>
            <a:spcPct val="100000"/>
          </a:lnSpc>
          <a:spcBef>
            <a:spcPts val="500"/>
          </a:spcBef>
          <a:spcAft>
            <a:spcPts val="0"/>
          </a:spcAft>
          <a:buClr>
            <a:srgbClr val="1BB14E"/>
          </a:buClr>
          <a:buSzPct val="75000"/>
          <a:buFontTx/>
          <a:buChar char="■"/>
          <a:tabLst/>
          <a:defRPr kumimoji="0" sz="2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FCC99"/>
      </a:accent1>
      <a:accent2>
        <a:srgbClr val="FBA313"/>
      </a:accent2>
      <a:accent3>
        <a:srgbClr val="8F8F8F"/>
      </a:accent3>
      <a:accent4>
        <a:srgbClr val="707070"/>
      </a:accent4>
      <a:accent5>
        <a:srgbClr val="FFE2CA"/>
      </a:accent5>
      <a:accent6>
        <a:srgbClr val="E39310"/>
      </a:accent6>
      <a:hlink>
        <a:srgbClr val="0000FF"/>
      </a:hlink>
      <a:folHlink>
        <a:srgbClr val="FF00FF"/>
      </a:folHlink>
    </a:clrScheme>
    <a:fontScheme name="Default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>
            <a:lumOff val="44000"/>
          </a:schemeClr>
        </a:solidFill>
        <a:ln w="25400" cap="flat">
          <a:solidFill>
            <a:schemeClr val="accent1"/>
          </a:solidFill>
          <a:prstDash val="solid"/>
          <a:bevel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ctr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Optima"/>
            <a:ea typeface="Optima"/>
            <a:cs typeface="Optima"/>
            <a:sym typeface="Optim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bevel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342900" marR="0" indent="-342900" algn="l" defTabSz="914400" rtl="0" fontAlgn="auto" latinLnBrk="0" hangingPunct="0">
          <a:lnSpc>
            <a:spcPct val="100000"/>
          </a:lnSpc>
          <a:spcBef>
            <a:spcPts val="500"/>
          </a:spcBef>
          <a:spcAft>
            <a:spcPts val="0"/>
          </a:spcAft>
          <a:buClr>
            <a:srgbClr val="1BB14E"/>
          </a:buClr>
          <a:buSzPct val="75000"/>
          <a:buFontTx/>
          <a:buChar char="■"/>
          <a:tabLst/>
          <a:defRPr kumimoji="0" sz="2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6798</TotalTime>
  <Words>3190</Words>
  <Application>Microsoft Macintosh PowerPoint</Application>
  <PresentationFormat>On-screen Show (4:3)</PresentationFormat>
  <Paragraphs>258</Paragraphs>
  <Slides>41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57" baseType="lpstr">
      <vt:lpstr>American Typewriter</vt:lpstr>
      <vt:lpstr>Arial</vt:lpstr>
      <vt:lpstr>Bodoni SvtyTwo ITC TT-Bold</vt:lpstr>
      <vt:lpstr>Bodoni SvtyTwo ITC TT-Book</vt:lpstr>
      <vt:lpstr>Calibri</vt:lpstr>
      <vt:lpstr>Calibri Light</vt:lpstr>
      <vt:lpstr>Cambria Math</vt:lpstr>
      <vt:lpstr>Consolas</vt:lpstr>
      <vt:lpstr>Gill Sans</vt:lpstr>
      <vt:lpstr>Helvetica</vt:lpstr>
      <vt:lpstr>Helvetica Neue</vt:lpstr>
      <vt:lpstr>Tempus Sans ITC</vt:lpstr>
      <vt:lpstr>Times New Roman</vt:lpstr>
      <vt:lpstr>Tw Cen MT</vt:lpstr>
      <vt:lpstr>Twentieth Century</vt:lpstr>
      <vt:lpstr>Default</vt:lpstr>
      <vt:lpstr>PowerPoint Presentation</vt:lpstr>
      <vt:lpstr>PowerPoint Presentation</vt:lpstr>
      <vt:lpstr>Spatial commonsense knowledge in knowledge bases</vt:lpstr>
      <vt:lpstr>PowerPoint Presentation</vt:lpstr>
      <vt:lpstr>PowerPoint Presentation</vt:lpstr>
      <vt:lpstr>Learning spatial commonsense knowledge</vt:lpstr>
      <vt:lpstr>PowerPoint Presentation</vt:lpstr>
      <vt:lpstr>Learning spatial commonsense knowledge</vt:lpstr>
      <vt:lpstr>Learning spatial commonsense knowledge</vt:lpstr>
      <vt:lpstr>Learning spatial commonsense knowledge</vt:lpstr>
      <vt:lpstr>Learning spatial commonsense knowledge</vt:lpstr>
      <vt:lpstr>Learning spatial commonsense knowledge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Language grounding in 2D or 3D physical space</vt:lpstr>
      <vt:lpstr>Text-to-image synthesis</vt:lpstr>
      <vt:lpstr>PowerPoint Presentation</vt:lpstr>
      <vt:lpstr>PowerPoint Presentation</vt:lpstr>
      <vt:lpstr>More details</vt:lpstr>
      <vt:lpstr>PowerPoint Presentation</vt:lpstr>
      <vt:lpstr>More details</vt:lpstr>
      <vt:lpstr>Text-to-image synthesis</vt:lpstr>
      <vt:lpstr>Transformer for spatial language modeling</vt:lpstr>
      <vt:lpstr>PowerPoint Presentation</vt:lpstr>
      <vt:lpstr>PowerPoint Presentation</vt:lpstr>
      <vt:lpstr>Spatial-Reasoning BERT</vt:lpstr>
      <vt:lpstr>Spatial reasoning for robot manipulation</vt:lpstr>
      <vt:lpstr>Spatial reasoning for robot manipulation</vt:lpstr>
      <vt:lpstr>Map text to 3D</vt:lpstr>
      <vt:lpstr>PowerPoint Presentation</vt:lpstr>
      <vt:lpstr>Soft Organ Distance loss</vt:lpstr>
      <vt:lpstr>Challenge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Reasoning in physical space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Marie-Francine Moens</dc:creator>
  <cp:lastModifiedBy>Marie-Francine Moens</cp:lastModifiedBy>
  <cp:revision>96</cp:revision>
  <cp:lastPrinted>2022-10-13T11:57:12Z</cp:lastPrinted>
  <dcterms:created xsi:type="dcterms:W3CDTF">2020-11-08T14:48:09Z</dcterms:created>
  <dcterms:modified xsi:type="dcterms:W3CDTF">2022-10-14T14:48:30Z</dcterms:modified>
</cp:coreProperties>
</file>